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Lora" panose="020B0604020202020204" charset="0"/>
      <p:regular r:id="rId48"/>
      <p:bold r:id="rId49"/>
      <p:italic r:id="rId50"/>
      <p:boldItalic r:id="rId51"/>
    </p:embeddedFont>
    <p:embeddedFont>
      <p:font typeface="Reem Kufi" panose="020B0604020202020204"/>
      <p:regular r:id="rId52"/>
    </p:embeddedFont>
    <p:embeddedFont>
      <p:font typeface="Source Sans Pro" panose="020B0503030403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8">
          <p15:clr>
            <a:srgbClr val="9AA0A6"/>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rEHCk57BTtRyBgAI/B+B7bYCd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475320-6DD6-42E0-8FF0-491F30F51742}">
  <a:tblStyle styleId="{A1475320-6DD6-42E0-8FF0-491F30F517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68" y="120"/>
      </p:cViewPr>
      <p:guideLst>
        <p:guide orient="horz" pos="23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latin typeface="Reem Kufi"/>
                <a:ea typeface="Reem Kufi"/>
                <a:cs typeface="Reem Kufi"/>
                <a:sym typeface="Reem Kufi"/>
              </a:rPr>
              <a:t>Good evening Prof! My name is Yuki from Team 6 and my group members are Chi Hui, Josiah, Jarrel, Liang Yi and Shaun. Today, we will sharing with you our project analysis on White Rock. </a:t>
            </a:r>
            <a:endParaRPr sz="1300">
              <a:latin typeface="Reem Kufi"/>
              <a:ea typeface="Reem Kufi"/>
              <a:cs typeface="Reem Kufi"/>
              <a:sym typeface="Reem Kuf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first method to increase inflows involves mapping the relationships between our investors and the investment vehicles they invest in. From our analysis, we have identified 3 ways of segmentation to help us map this relationship. They are, age, gender and the no. of dependents of our clients.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Based on our analysis, clients who are older in age tend to invest more in gold, whereas, clients who are younger tend to invest more in ETF Tech. Clients who have more dependents invest more in Private Equity and those with less dependents invest more in Government Bonds. Female clients also invest more in corporate bonds and male clients invest more in EMF.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can be better illustrated through the mock profiles of these investors, where the values for their respective investments are predicted using our models. The Clown being a younger investor invests $963.90 more than Mr richie in ETF Tech who is an older investor. Mr richie, who has only 1 dependent invests $26,171.71 less in Private Equity as compared to Mrs Royal who has 5 dependents. Mrs Royal, being female, also invests $7040.65 less in EMF compared to the Clown.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 us say, there are 2 new clients who have decided to invest with us. The first is a 25 year old female who has 1 dependent; we can suggest to her products that fit her profile, such as ETF Tech, Corporate Bonds, and Government bonds, of which we expect her to invest $3780.89, $12,433.86, and $29,019.30 for each of the funds respectively based on our model. The second is a 50 Year old male who has 3 dependents. Based on his profile, we can then suggest the purchase of Gold, EMF, and Private Equity, of which we expect him to invest $7064.65, $ 14,470.43, and $79,715.27 for each of the funds respectively based on our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While our model does provide some guidance and suggestions on types of products and amounts to be invested based on the client profile, there may be certain outliers or special cases which may not fit our model. For example, we found a study done which states that women are more likely than men to delay their retirement, and this is largely in part due to financial reasons. As such, if there is a female client who is near retirement age, looking to grow her retirement fund, an investment in a low risk, low return product, like corporate bonds may not be as suitable even though it fits her profile. We may need to recommend investments that may give higher returns, even if they may be a little riskier, such as EMF or Private Equity. Our model provides a good basis for us to advise clients accordingly, but there will definitely be some clients who may not fit in the mould, and may require advice that falls outside of our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As for the second method to increase inflows, we have found some outliers, in a bivariate distribution between Age and Private Equity investment amounts. These outliers appear to be in the range of 30 years old and below. One possible reason is that there are high minimum sums ranging from $250,000 to millions to invest in PE funds and these young people are likely not to have salaries high enough to invest. White Rock can use this opportunity to target them.</a:t>
            </a:r>
            <a:endParaRPr sz="1200">
              <a:solidFill>
                <a:schemeClr val="dk1"/>
              </a:solidFill>
              <a:latin typeface="Lora"/>
              <a:ea typeface="Lora"/>
              <a:cs typeface="Lora"/>
              <a:sym typeface="Lora"/>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We recommend White Rock to create a robo advisor application to target these outliers and allow them to have some exposure to the PE market. This way, the company is able to pool the money together to meet the high minimum investment amounts as mentioned earlier. Additionally, this allows the company to ride on the technological wave, where the younger people are more tech inclined and receptive to new ways of investing.</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There are a few benefits for White Rock in this. Firstly, White Rock will just need to create and maintain the various functions in the roboadvisor to rebalance the portfolio. Secondly, labour costs can be reduced as the company can decrease the number of staff handling the portfolio since roboadvisor provides them electronic means of liaising with their customers. Lastly, it can help white rock not conduct tax-loss harvesting manually as conditions can be set to buy or sell certain similar assets, which drop in value to balance out increases on other investments. Therefore, at the end, overall tax liability is reduced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Lora"/>
              <a:buNone/>
            </a:pPr>
            <a:r>
              <a:rPr lang="en">
                <a:solidFill>
                  <a:schemeClr val="dk1"/>
                </a:solidFill>
                <a:latin typeface="Lora"/>
                <a:ea typeface="Lora"/>
                <a:cs typeface="Lora"/>
                <a:sym typeface="Lora"/>
              </a:rPr>
              <a:t>Despite the benefits of a robo advisor, in the short term White Rock has to invest large sums to begin. It has to invest in various resources such as application developers to create and maintain the application. It is projected that the company will spent 270k to kick start it and 54k to maintain it annually.</a:t>
            </a: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200"/>
              <a:buFont typeface="Calibri"/>
              <a:buNone/>
            </a:pP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200"/>
              <a:buFont typeface="Lora"/>
              <a:buNone/>
            </a:pPr>
            <a:r>
              <a:rPr lang="en">
                <a:solidFill>
                  <a:schemeClr val="dk1"/>
                </a:solidFill>
                <a:latin typeface="Lora"/>
                <a:ea typeface="Lora"/>
                <a:cs typeface="Lora"/>
                <a:sym typeface="Lora"/>
              </a:rPr>
              <a:t>However, the company will be able to speed up due diligence processes and bring in customers into the system quickly. It can also centralise customer management and change across its various business units.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latin typeface="Reem Kufi"/>
                <a:ea typeface="Reem Kufi"/>
                <a:cs typeface="Reem Kufi"/>
                <a:sym typeface="Reem Kufi"/>
              </a:rPr>
              <a:t>The content flow is as follows: I will be going through the introduction, Jarrel, Josiah, Chi Hui and Liang yi will be sharing with us the business recommendations, Shaun will be presenting the data visualisation models and I will be concluding the presentation. </a:t>
            </a:r>
            <a:endParaRPr sz="1300">
              <a:latin typeface="Reem Kufi"/>
              <a:ea typeface="Reem Kufi"/>
              <a:cs typeface="Reem Kufi"/>
              <a:sym typeface="Reem Kuf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are some guidelines to implement the roboadvisor application. Firstly, to make this attractive for young investors, White Rock should charge low management fees around 0.375% as compared to the other financial instruments and allow for a no minimum amount for investment. This make it easier for the target group to invest with their lower salaries. Next, it should create onboarding surveys to find out these investors’ preferences, whether do they have conservative or risk appetite. White Rock can also create different tiers of serviced based on the amount invested. For example, customers with investments above $100,000 can have 4 reviews per year with a dedicated advisor.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Assuming White Rock accept this idea, this is the proposed implementation schedule starting from January next year. </a:t>
            </a:r>
            <a:r>
              <a:rPr lang="en">
                <a:solidFill>
                  <a:schemeClr val="dk1"/>
                </a:solidFill>
              </a:rPr>
              <a:t>This comprises of main 3 phases, planning, application design and application development. </a:t>
            </a:r>
            <a:r>
              <a:rPr lang="en"/>
              <a:t>It will take approximately around 9 months for the application to be rolled out to consumers.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In 2019, investopedia has conducted a survey, asking young investors about using robo advisors. Results showed that 20% are using it.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If we were to reflect this amount 20% to white rock, assuming each young investor invest $5000 annually with management fees of $18.75, which is around 0.375%, White Rock will just need to have 2,880 investors to cover the fixed costs of this application annually. In the end, White Rock will also have around 14 million of inflow per year.</a:t>
            </a: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Roboadvisor can be used to mainly target young investors but can be offered to other groups of investors, who may want exposure to the PE market on a case by case basis as mentioned by Jarrel definitely.</a:t>
            </a: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This is definitely one of the best ways to increase inflows for the company.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 will be talking about the models which we used. We used</a:t>
            </a:r>
            <a:endParaRPr/>
          </a:p>
          <a:p>
            <a:pPr marL="0" lvl="0" indent="0" algn="l" rtl="0">
              <a:lnSpc>
                <a:spcPct val="100000"/>
              </a:lnSpc>
              <a:spcBef>
                <a:spcPts val="0"/>
              </a:spcBef>
              <a:spcAft>
                <a:spcPts val="0"/>
              </a:spcAft>
              <a:buSzPts val="1100"/>
              <a:buNone/>
            </a:pPr>
            <a:r>
              <a:rPr lang="en"/>
              <a:t>cart for determining which group of clients were the most likely to churn and we used</a:t>
            </a:r>
            <a:endParaRPr/>
          </a:p>
          <a:p>
            <a:pPr marL="0" lvl="0" indent="0" algn="l" rtl="0">
              <a:lnSpc>
                <a:spcPct val="100000"/>
              </a:lnSpc>
              <a:spcBef>
                <a:spcPts val="0"/>
              </a:spcBef>
              <a:spcAft>
                <a:spcPts val="0"/>
              </a:spcAft>
              <a:buSzPts val="1100"/>
              <a:buNone/>
            </a:pPr>
            <a:r>
              <a:rPr lang="en"/>
              <a:t> linear regression model to find out the profile of clients who were most likely to invest in each product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latin typeface="Reem Kufi"/>
                <a:ea typeface="Reem Kufi"/>
                <a:cs typeface="Reem Kufi"/>
                <a:sym typeface="Reem Kufi"/>
              </a:rPr>
              <a:t>Without further ado, let’s dive right in.</a:t>
            </a:r>
            <a:endParaRPr sz="1300">
              <a:latin typeface="Reem Kufi"/>
              <a:ea typeface="Reem Kufi"/>
              <a:cs typeface="Reem Kufi"/>
              <a:sym typeface="Reem Kuf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Cart model on 199 datapoints</a:t>
            </a:r>
            <a:endParaRPr/>
          </a:p>
          <a:p>
            <a:pPr marL="0" lvl="0" indent="0" algn="l" rtl="0">
              <a:lnSpc>
                <a:spcPct val="100000"/>
              </a:lnSpc>
              <a:spcBef>
                <a:spcPts val="0"/>
              </a:spcBef>
              <a:spcAft>
                <a:spcPts val="0"/>
              </a:spcAft>
              <a:buSzPts val="1100"/>
              <a:buNone/>
            </a:pPr>
            <a:r>
              <a:rPr lang="en"/>
              <a:t>First node contains all data points 86nc vs 113c, which is 100% of datapoints</a:t>
            </a:r>
            <a:endParaRPr/>
          </a:p>
          <a:p>
            <a:pPr marL="0" lvl="0" indent="0" algn="l" rtl="0">
              <a:lnSpc>
                <a:spcPct val="100000"/>
              </a:lnSpc>
              <a:spcBef>
                <a:spcPts val="0"/>
              </a:spcBef>
              <a:spcAft>
                <a:spcPts val="0"/>
              </a:spcAft>
              <a:buSzPts val="1100"/>
              <a:buNone/>
            </a:pPr>
            <a:r>
              <a:rPr lang="en"/>
              <a:t>First condition: </a:t>
            </a:r>
            <a:r>
              <a:rPr lang="en">
                <a:solidFill>
                  <a:schemeClr val="dk1"/>
                </a:solidFill>
              </a:rPr>
              <a:t>Number of days since last transaction &lt; 201 days</a:t>
            </a:r>
            <a:endParaRPr>
              <a:solidFill>
                <a:schemeClr val="dk1"/>
              </a:solidFill>
            </a:endParaRPr>
          </a:p>
          <a:p>
            <a:pPr marL="0" lvl="0" indent="0" algn="l" rtl="0">
              <a:lnSpc>
                <a:spcPct val="100000"/>
              </a:lnSpc>
              <a:spcBef>
                <a:spcPts val="0"/>
              </a:spcBef>
              <a:spcAft>
                <a:spcPts val="0"/>
              </a:spcAft>
              <a:buSzPts val="1100"/>
              <a:buNone/>
            </a:pPr>
            <a:r>
              <a:rPr lang="en"/>
              <a:t>If true, the clients most likely nc with 22 vs 3, 13% of datapoints</a:t>
            </a:r>
            <a:endParaRPr/>
          </a:p>
          <a:p>
            <a:pPr marL="0" lvl="0" indent="0" algn="l" rtl="0">
              <a:lnSpc>
                <a:spcPct val="100000"/>
              </a:lnSpc>
              <a:spcBef>
                <a:spcPts val="0"/>
              </a:spcBef>
              <a:spcAft>
                <a:spcPts val="0"/>
              </a:spcAft>
              <a:buSzPts val="1100"/>
              <a:buNone/>
            </a:pPr>
            <a:r>
              <a:rPr lang="en"/>
              <a:t>If false, majority churn 110 vs 64, 87% of data points</a:t>
            </a:r>
            <a:endParaRPr/>
          </a:p>
          <a:p>
            <a:pPr marL="0" lvl="0" indent="0" algn="l" rtl="0">
              <a:lnSpc>
                <a:spcPct val="100000"/>
              </a:lnSpc>
              <a:spcBef>
                <a:spcPts val="0"/>
              </a:spcBef>
              <a:spcAft>
                <a:spcPts val="0"/>
              </a:spcAft>
              <a:buSzPts val="1100"/>
              <a:buNone/>
            </a:pPr>
            <a:r>
              <a:rPr lang="en"/>
              <a:t>Next ,further split the clients on the right, condition annual salary 159k</a:t>
            </a:r>
            <a:endParaRPr/>
          </a:p>
          <a:p>
            <a:pPr marL="0" lvl="0" indent="0" algn="l" rtl="0">
              <a:lnSpc>
                <a:spcPct val="100000"/>
              </a:lnSpc>
              <a:spcBef>
                <a:spcPts val="0"/>
              </a:spcBef>
              <a:spcAft>
                <a:spcPts val="0"/>
              </a:spcAft>
              <a:buSzPts val="1100"/>
              <a:buNone/>
            </a:pPr>
            <a:r>
              <a:rPr lang="en"/>
              <a:t>If true, clients most likely nc 23 vs 8,</a:t>
            </a:r>
            <a:endParaRPr/>
          </a:p>
          <a:p>
            <a:pPr marL="0" lvl="0" indent="0" algn="l" rtl="0">
              <a:lnSpc>
                <a:spcPct val="100000"/>
              </a:lnSpc>
              <a:spcBef>
                <a:spcPts val="0"/>
              </a:spcBef>
              <a:spcAft>
                <a:spcPts val="0"/>
              </a:spcAft>
              <a:buSzPts val="1100"/>
              <a:buNone/>
            </a:pPr>
            <a:r>
              <a:rPr lang="en"/>
              <a:t>If false meaning estimate salary is less than 159k, majority will churn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Last node shows the group of clients most likely to churn,  </a:t>
            </a:r>
            <a:r>
              <a:rPr lang="en">
                <a:solidFill>
                  <a:schemeClr val="dk1"/>
                </a:solidFill>
              </a:rPr>
              <a:t>Number of days since last transaction more than or equal 201 and estimated salary less than 159k</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Accuracy is 71%</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highlight>
                  <a:srgbClr val="FFFF00"/>
                </a:highlight>
              </a:rPr>
              <a:t>In conclusion, read slide 35-39.</a:t>
            </a:r>
            <a:endParaRPr>
              <a:highlight>
                <a:srgbClr val="FFFF00"/>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highlight>
                <a:srgbClr val="FFFF00"/>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highlight>
                <a:srgbClr val="FFFF00"/>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latin typeface="Reem Kufi"/>
                <a:ea typeface="Reem Kufi"/>
                <a:cs typeface="Reem Kufi"/>
                <a:sym typeface="Reem Kufi"/>
              </a:rPr>
              <a:t>For our project, we have centered our analysis and models based on our problem statement which is “How can we increase AUM for white rock?”.</a:t>
            </a:r>
            <a:endParaRPr sz="1400">
              <a:latin typeface="Reem Kufi"/>
              <a:ea typeface="Reem Kufi"/>
              <a:cs typeface="Reem Kufi"/>
              <a:sym typeface="Reem Kuf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Reem Kufi"/>
                <a:ea typeface="Reem Kufi"/>
                <a:cs typeface="Reem Kufi"/>
                <a:sym typeface="Reem Kufi"/>
              </a:rPr>
              <a:t>Some considerations that we have made are that: </a:t>
            </a:r>
            <a:endParaRPr sz="1200">
              <a:solidFill>
                <a:schemeClr val="dk1"/>
              </a:solidFill>
              <a:latin typeface="Reem Kufi"/>
              <a:ea typeface="Reem Kufi"/>
              <a:cs typeface="Reem Kufi"/>
              <a:sym typeface="Reem Kufi"/>
            </a:endParaRPr>
          </a:p>
          <a:p>
            <a:pPr marL="457200" lvl="0" indent="-304800" algn="just" rtl="0">
              <a:lnSpc>
                <a:spcPct val="115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is an investment company and asset manager.</a:t>
            </a:r>
            <a:endParaRPr sz="1200">
              <a:solidFill>
                <a:schemeClr val="dk1"/>
              </a:solidFill>
              <a:latin typeface="Reem Kufi"/>
              <a:ea typeface="Reem Kufi"/>
              <a:cs typeface="Reem Kufi"/>
              <a:sym typeface="Reem Kufi"/>
            </a:endParaRPr>
          </a:p>
          <a:p>
            <a:pPr marL="457200" lvl="0" indent="-304800" algn="just" rtl="0">
              <a:lnSpc>
                <a:spcPct val="100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and its peers make most of their revenue through management fees.</a:t>
            </a:r>
            <a:endParaRPr sz="1200">
              <a:solidFill>
                <a:schemeClr val="dk1"/>
              </a:solidFill>
              <a:latin typeface="Reem Kufi"/>
              <a:ea typeface="Reem Kufi"/>
              <a:cs typeface="Reem Kufi"/>
              <a:sym typeface="Reem Kufi"/>
            </a:endParaRPr>
          </a:p>
          <a:p>
            <a:pPr marL="457200" lvl="0" indent="-304800" algn="just" rtl="0">
              <a:lnSpc>
                <a:spcPct val="100000"/>
              </a:lnSpc>
              <a:spcBef>
                <a:spcPts val="0"/>
              </a:spcBef>
              <a:spcAft>
                <a:spcPts val="0"/>
              </a:spcAft>
              <a:buClr>
                <a:schemeClr val="dk1"/>
              </a:buClr>
              <a:buSzPts val="1200"/>
              <a:buFont typeface="Reem Kufi"/>
              <a:buAutoNum type="arabicPeriod"/>
            </a:pPr>
            <a:r>
              <a:rPr lang="en" sz="1200">
                <a:solidFill>
                  <a:schemeClr val="dk1"/>
                </a:solidFill>
                <a:latin typeface="Reem Kufi"/>
                <a:ea typeface="Reem Kufi"/>
                <a:cs typeface="Reem Kufi"/>
                <a:sym typeface="Reem Kufi"/>
              </a:rPr>
              <a:t>White Rock collects a lot of data regarding their operation and sales.</a:t>
            </a:r>
            <a:endParaRPr sz="1200">
              <a:latin typeface="Reem Kufi"/>
              <a:ea typeface="Reem Kufi"/>
              <a:cs typeface="Reem Kufi"/>
              <a:sym typeface="Reem Kuf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100"/>
              <a:buNone/>
            </a:pPr>
            <a:r>
              <a:rPr lang="en" sz="1300">
                <a:solidFill>
                  <a:schemeClr val="dk1"/>
                </a:solidFill>
                <a:highlight>
                  <a:srgbClr val="FFFF00"/>
                </a:highlight>
                <a:latin typeface="Reem Kufi"/>
                <a:ea typeface="Reem Kufi"/>
                <a:cs typeface="Reem Kufi"/>
                <a:sym typeface="Reem Kufi"/>
              </a:rPr>
              <a:t>We believe that</a:t>
            </a:r>
            <a:r>
              <a:rPr lang="en" sz="1300">
                <a:solidFill>
                  <a:schemeClr val="dk1"/>
                </a:solidFill>
                <a:latin typeface="Reem Kufi"/>
                <a:ea typeface="Reem Kufi"/>
                <a:cs typeface="Reem Kufi"/>
                <a:sym typeface="Reem Kufi"/>
              </a:rPr>
              <a:t> one of the most important measures of success of an asset management firm like White Rock is assets under management(AUM). This is because a steadily growing AUM annually signals growth prospects for the firm.</a:t>
            </a:r>
            <a:endParaRPr sz="130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100"/>
              <a:buNone/>
            </a:pPr>
            <a:r>
              <a:rPr lang="en" sz="1300">
                <a:solidFill>
                  <a:schemeClr val="dk1"/>
                </a:solidFill>
                <a:latin typeface="Reem Kufi"/>
                <a:ea typeface="Reem Kufi"/>
                <a:cs typeface="Reem Kufi"/>
                <a:sym typeface="Reem Kufi"/>
              </a:rPr>
              <a:t>We have also found out that there are 3 main ways to increase AUM, namely: </a:t>
            </a:r>
            <a:endParaRPr sz="1300">
              <a:solidFill>
                <a:schemeClr val="dk1"/>
              </a:solidFill>
              <a:latin typeface="Reem Kufi"/>
              <a:ea typeface="Reem Kufi"/>
              <a:cs typeface="Reem Kufi"/>
              <a:sym typeface="Reem Kufi"/>
            </a:endParaRPr>
          </a:p>
          <a:p>
            <a:pPr marL="457200" lvl="0" indent="-311150" algn="just" rtl="0">
              <a:lnSpc>
                <a:spcPct val="100000"/>
              </a:lnSpc>
              <a:spcBef>
                <a:spcPts val="120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New investments from new/existing customers or increasing inflows</a:t>
            </a:r>
            <a:endParaRPr sz="1300">
              <a:solidFill>
                <a:schemeClr val="dk1"/>
              </a:solidFill>
              <a:latin typeface="Reem Kufi"/>
              <a:ea typeface="Reem Kufi"/>
              <a:cs typeface="Reem Kufi"/>
              <a:sym typeface="Reem Kufi"/>
            </a:endParaRPr>
          </a:p>
          <a:p>
            <a:pPr marL="457200" lvl="0" indent="-311150" algn="just" rtl="0">
              <a:lnSpc>
                <a:spcPct val="100000"/>
              </a:lnSpc>
              <a:spcBef>
                <a:spcPts val="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Retaining investments from existing customers or reducing outflows</a:t>
            </a:r>
            <a:endParaRPr sz="1300">
              <a:solidFill>
                <a:schemeClr val="dk1"/>
              </a:solidFill>
              <a:latin typeface="Reem Kufi"/>
              <a:ea typeface="Reem Kufi"/>
              <a:cs typeface="Reem Kufi"/>
              <a:sym typeface="Reem Kufi"/>
            </a:endParaRPr>
          </a:p>
          <a:p>
            <a:pPr marL="457200" lvl="0" indent="-311150" algn="just" rtl="0">
              <a:lnSpc>
                <a:spcPct val="100000"/>
              </a:lnSpc>
              <a:spcBef>
                <a:spcPts val="0"/>
              </a:spcBef>
              <a:spcAft>
                <a:spcPts val="0"/>
              </a:spcAft>
              <a:buClr>
                <a:schemeClr val="dk1"/>
              </a:buClr>
              <a:buSzPts val="1300"/>
              <a:buFont typeface="Reem Kufi"/>
              <a:buAutoNum type="arabicParenR"/>
            </a:pPr>
            <a:r>
              <a:rPr lang="en" sz="1300">
                <a:solidFill>
                  <a:schemeClr val="dk1"/>
                </a:solidFill>
                <a:latin typeface="Reem Kufi"/>
                <a:ea typeface="Reem Kufi"/>
                <a:cs typeface="Reem Kufi"/>
                <a:sym typeface="Reem Kufi"/>
              </a:rPr>
              <a:t>Higher returns from existing AUM</a:t>
            </a:r>
            <a:endParaRPr sz="1300">
              <a:solidFill>
                <a:schemeClr val="dk1"/>
              </a:solidFill>
              <a:latin typeface="Reem Kufi"/>
              <a:ea typeface="Reem Kufi"/>
              <a:cs typeface="Reem Kufi"/>
              <a:sym typeface="Reem Kuf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solidFill>
                  <a:schemeClr val="dk1"/>
                </a:solidFill>
                <a:highlight>
                  <a:srgbClr val="FFFF00"/>
                </a:highlight>
                <a:latin typeface="Reem Kufi"/>
                <a:ea typeface="Reem Kufi"/>
                <a:cs typeface="Reem Kufi"/>
                <a:sym typeface="Reem Kufi"/>
              </a:rPr>
              <a:t>However we think that it is unwise to </a:t>
            </a:r>
            <a:r>
              <a:rPr lang="en" sz="1300">
                <a:solidFill>
                  <a:schemeClr val="dk1"/>
                </a:solidFill>
                <a:latin typeface="Reem Kufi"/>
                <a:ea typeface="Reem Kufi"/>
                <a:cs typeface="Reem Kufi"/>
                <a:sym typeface="Reem Kufi"/>
              </a:rPr>
              <a:t>rely solely on investment returns to increase AUM which can vary widely from year to year depending on how risky the investment is. And a more reliable approach would be to win new investments from new or existing customers and to retain as much of their investments as possible.</a:t>
            </a:r>
            <a:endParaRPr sz="1300">
              <a:solidFill>
                <a:srgbClr val="637B7F"/>
              </a:solidFill>
              <a:latin typeface="Source Sans Pro"/>
              <a:ea typeface="Source Sans Pro"/>
              <a:cs typeface="Source Sans Pro"/>
              <a:sym typeface="Source Sans Pro"/>
            </a:endParaRPr>
          </a:p>
          <a:p>
            <a:pPr marL="0" lvl="0" indent="0" algn="l" rtl="0">
              <a:lnSpc>
                <a:spcPct val="100000"/>
              </a:lnSpc>
              <a:spcBef>
                <a:spcPts val="0"/>
              </a:spcBef>
              <a:spcAft>
                <a:spcPts val="0"/>
              </a:spcAft>
              <a:buSzPts val="1100"/>
              <a:buNone/>
            </a:pPr>
            <a:endParaRPr sz="1300">
              <a:solidFill>
                <a:schemeClr val="dk1"/>
              </a:solidFill>
              <a:latin typeface="Reem Kufi"/>
              <a:ea typeface="Reem Kufi"/>
              <a:cs typeface="Reem Kufi"/>
              <a:sym typeface="Reem Kuf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 sz="1400">
                <a:solidFill>
                  <a:schemeClr val="dk1"/>
                </a:solidFill>
                <a:latin typeface="Reem Kufi"/>
                <a:ea typeface="Reem Kufi"/>
                <a:cs typeface="Reem Kufi"/>
                <a:sym typeface="Reem Kufi"/>
              </a:rPr>
              <a:t>Therefore, we will only be focusing on 2 main ways in this proof of concept (POC). Namely, Increasing inflow and decreasing outflow. </a:t>
            </a:r>
            <a:endParaRPr sz="1400">
              <a:solidFill>
                <a:schemeClr val="dk1"/>
              </a:solidFill>
              <a:latin typeface="Reem Kufi"/>
              <a:ea typeface="Reem Kufi"/>
              <a:cs typeface="Reem Kufi"/>
              <a:sym typeface="Reem Kufi"/>
            </a:endParaRPr>
          </a:p>
          <a:p>
            <a:pPr marL="0" lvl="0" indent="0" algn="just" rtl="0">
              <a:lnSpc>
                <a:spcPct val="115000"/>
              </a:lnSpc>
              <a:spcBef>
                <a:spcPts val="0"/>
              </a:spcBef>
              <a:spcAft>
                <a:spcPts val="0"/>
              </a:spcAft>
              <a:buSzPts val="1100"/>
              <a:buNone/>
            </a:pPr>
            <a:endParaRPr>
              <a:solidFill>
                <a:schemeClr val="dk1"/>
              </a:solidFill>
              <a:latin typeface="Lora"/>
              <a:ea typeface="Lora"/>
              <a:cs typeface="Lora"/>
              <a:sym typeface="Lor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latin typeface="Reem Kufi"/>
                <a:ea typeface="Reem Kufi"/>
                <a:cs typeface="Reem Kufi"/>
                <a:sym typeface="Reem Kufi"/>
              </a:rPr>
              <a:t>Our analysis </a:t>
            </a:r>
            <a:r>
              <a:rPr lang="en" sz="1300">
                <a:solidFill>
                  <a:schemeClr val="dk1"/>
                </a:solidFill>
                <a:latin typeface="Reem Kufi"/>
                <a:ea typeface="Reem Kufi"/>
                <a:cs typeface="Reem Kufi"/>
                <a:sym typeface="Reem Kufi"/>
              </a:rPr>
              <a:t>and recommendations will be given based on a similar dataset that we would expect from White Rock. This is accompanied by investor demographics and their portfolio information. This helps to ensure that the models that we use will be relevant to White Rock. </a:t>
            </a:r>
            <a:endParaRPr sz="1300">
              <a:solidFill>
                <a:schemeClr val="dk1"/>
              </a:solidFill>
              <a:latin typeface="Reem Kufi"/>
              <a:ea typeface="Reem Kufi"/>
              <a:cs typeface="Reem Kufi"/>
              <a:sym typeface="Reem Kuf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43"/>
          <p:cNvSpPr txBox="1">
            <a:spLocks noGrp="1"/>
          </p:cNvSpPr>
          <p:nvPr>
            <p:ph type="ctrTitle"/>
          </p:nvPr>
        </p:nvSpPr>
        <p:spPr>
          <a:xfrm>
            <a:off x="1592850" y="2257100"/>
            <a:ext cx="5958300" cy="94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a:endParaRPr/>
          </a:p>
        </p:txBody>
      </p:sp>
      <p:sp>
        <p:nvSpPr>
          <p:cNvPr id="10" name="Google Shape;10;p43"/>
          <p:cNvSpPr txBox="1">
            <a:spLocks noGrp="1"/>
          </p:cNvSpPr>
          <p:nvPr>
            <p:ph type="subTitle" idx="1"/>
          </p:nvPr>
        </p:nvSpPr>
        <p:spPr>
          <a:xfrm>
            <a:off x="2617650" y="1786700"/>
            <a:ext cx="3908700" cy="47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43"/>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720000" y="540000"/>
            <a:ext cx="3852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67" name="Google Shape;67;p52"/>
          <p:cNvSpPr txBox="1">
            <a:spLocks noGrp="1"/>
          </p:cNvSpPr>
          <p:nvPr>
            <p:ph type="subTitle" idx="1"/>
          </p:nvPr>
        </p:nvSpPr>
        <p:spPr>
          <a:xfrm>
            <a:off x="1976600" y="29536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8" name="Google Shape;68;p52"/>
          <p:cNvSpPr txBox="1">
            <a:spLocks noGrp="1"/>
          </p:cNvSpPr>
          <p:nvPr>
            <p:ph type="subTitle" idx="2"/>
          </p:nvPr>
        </p:nvSpPr>
        <p:spPr>
          <a:xfrm>
            <a:off x="5748500" y="29536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9" name="Google Shape;69;p52"/>
          <p:cNvSpPr/>
          <p:nvPr/>
        </p:nvSpPr>
        <p:spPr>
          <a:xfrm>
            <a:off x="4867275" y="540000"/>
            <a:ext cx="3556800" cy="227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2"/>
          <p:cNvSpPr txBox="1">
            <a:spLocks noGrp="1"/>
          </p:cNvSpPr>
          <p:nvPr>
            <p:ph type="subTitle" idx="3"/>
          </p:nvPr>
        </p:nvSpPr>
        <p:spPr>
          <a:xfrm>
            <a:off x="1976925" y="2636375"/>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1" name="Google Shape;71;p52"/>
          <p:cNvSpPr txBox="1">
            <a:spLocks noGrp="1"/>
          </p:cNvSpPr>
          <p:nvPr>
            <p:ph type="subTitle" idx="4"/>
          </p:nvPr>
        </p:nvSpPr>
        <p:spPr>
          <a:xfrm>
            <a:off x="5748500" y="2636375"/>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2" name="Google Shape;72;p52"/>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73"/>
        <p:cNvGrpSpPr/>
        <p:nvPr/>
      </p:nvGrpSpPr>
      <p:grpSpPr>
        <a:xfrm>
          <a:off x="0" y="0"/>
          <a:ext cx="0" cy="0"/>
          <a:chOff x="0" y="0"/>
          <a:chExt cx="0" cy="0"/>
        </a:xfrm>
      </p:grpSpPr>
      <p:sp>
        <p:nvSpPr>
          <p:cNvPr id="74" name="Google Shape;74;p53"/>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3"/>
          <p:cNvSpPr txBox="1">
            <a:spLocks noGrp="1"/>
          </p:cNvSpPr>
          <p:nvPr>
            <p:ph type="title"/>
          </p:nvPr>
        </p:nvSpPr>
        <p:spPr>
          <a:xfrm>
            <a:off x="3657825" y="540000"/>
            <a:ext cx="47661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76"/>
        <p:cNvGrpSpPr/>
        <p:nvPr/>
      </p:nvGrpSpPr>
      <p:grpSpPr>
        <a:xfrm>
          <a:off x="0" y="0"/>
          <a:ext cx="0" cy="0"/>
          <a:chOff x="0" y="0"/>
          <a:chExt cx="0" cy="0"/>
        </a:xfrm>
      </p:grpSpPr>
      <p:sp>
        <p:nvSpPr>
          <p:cNvPr id="77" name="Google Shape;77;p54"/>
          <p:cNvSpPr txBox="1">
            <a:spLocks noGrp="1"/>
          </p:cNvSpPr>
          <p:nvPr>
            <p:ph type="body" idx="1"/>
          </p:nvPr>
        </p:nvSpPr>
        <p:spPr>
          <a:xfrm>
            <a:off x="4312575" y="1188025"/>
            <a:ext cx="3790500" cy="3231300"/>
          </a:xfrm>
          <a:prstGeom prst="rect">
            <a:avLst/>
          </a:prstGeom>
          <a:noFill/>
          <a:ln>
            <a:noFill/>
          </a:ln>
        </p:spPr>
        <p:txBody>
          <a:bodyPr spcFirstLastPara="1" wrap="square" lIns="91425" tIns="91425" rIns="91425" bIns="91425" anchor="ctr"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78" name="Google Shape;78;p54"/>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4"/>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4"/>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81" name="Google Shape;81;p54"/>
          <p:cNvSpPr txBox="1">
            <a:spLocks noGrp="1"/>
          </p:cNvSpPr>
          <p:nvPr>
            <p:ph type="subTitle" idx="2"/>
          </p:nvPr>
        </p:nvSpPr>
        <p:spPr>
          <a:xfrm>
            <a:off x="720000" y="147945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accent1"/>
                </a:solidFill>
              </a:defRPr>
            </a:lvl1pPr>
            <a:lvl2pPr lvl="1" algn="l">
              <a:lnSpc>
                <a:spcPct val="100000"/>
              </a:lnSpc>
              <a:spcBef>
                <a:spcPts val="1600"/>
              </a:spcBef>
              <a:spcAft>
                <a:spcPts val="0"/>
              </a:spcAft>
              <a:buSzPts val="1400"/>
              <a:buNone/>
              <a:defRPr>
                <a:solidFill>
                  <a:schemeClr val="accent1"/>
                </a:solidFill>
              </a:defRPr>
            </a:lvl2pPr>
            <a:lvl3pPr lvl="2" algn="l">
              <a:lnSpc>
                <a:spcPct val="100000"/>
              </a:lnSpc>
              <a:spcBef>
                <a:spcPts val="1600"/>
              </a:spcBef>
              <a:spcAft>
                <a:spcPts val="0"/>
              </a:spcAft>
              <a:buSzPts val="1400"/>
              <a:buNone/>
              <a:defRPr>
                <a:solidFill>
                  <a:schemeClr val="accent1"/>
                </a:solidFill>
              </a:defRPr>
            </a:lvl3pPr>
            <a:lvl4pPr lvl="3" algn="l">
              <a:lnSpc>
                <a:spcPct val="100000"/>
              </a:lnSpc>
              <a:spcBef>
                <a:spcPts val="1600"/>
              </a:spcBef>
              <a:spcAft>
                <a:spcPts val="0"/>
              </a:spcAft>
              <a:buSzPts val="1400"/>
              <a:buNone/>
              <a:defRPr>
                <a:solidFill>
                  <a:schemeClr val="accent1"/>
                </a:solidFill>
              </a:defRPr>
            </a:lvl4pPr>
            <a:lvl5pPr lvl="4" algn="l">
              <a:lnSpc>
                <a:spcPct val="100000"/>
              </a:lnSpc>
              <a:spcBef>
                <a:spcPts val="1600"/>
              </a:spcBef>
              <a:spcAft>
                <a:spcPts val="0"/>
              </a:spcAft>
              <a:buSzPts val="1400"/>
              <a:buNone/>
              <a:defRPr>
                <a:solidFill>
                  <a:schemeClr val="accent1"/>
                </a:solidFill>
              </a:defRPr>
            </a:lvl5pPr>
            <a:lvl6pPr lvl="5" algn="l">
              <a:lnSpc>
                <a:spcPct val="100000"/>
              </a:lnSpc>
              <a:spcBef>
                <a:spcPts val="1600"/>
              </a:spcBef>
              <a:spcAft>
                <a:spcPts val="0"/>
              </a:spcAft>
              <a:buSzPts val="1400"/>
              <a:buNone/>
              <a:defRPr>
                <a:solidFill>
                  <a:schemeClr val="accent1"/>
                </a:solidFill>
              </a:defRPr>
            </a:lvl6pPr>
            <a:lvl7pPr lvl="6" algn="l">
              <a:lnSpc>
                <a:spcPct val="100000"/>
              </a:lnSpc>
              <a:spcBef>
                <a:spcPts val="1600"/>
              </a:spcBef>
              <a:spcAft>
                <a:spcPts val="0"/>
              </a:spcAft>
              <a:buSzPts val="1400"/>
              <a:buNone/>
              <a:defRPr>
                <a:solidFill>
                  <a:schemeClr val="accent1"/>
                </a:solidFill>
              </a:defRPr>
            </a:lvl7pPr>
            <a:lvl8pPr lvl="7" algn="l">
              <a:lnSpc>
                <a:spcPct val="100000"/>
              </a:lnSpc>
              <a:spcBef>
                <a:spcPts val="1600"/>
              </a:spcBef>
              <a:spcAft>
                <a:spcPts val="0"/>
              </a:spcAft>
              <a:buSzPts val="1400"/>
              <a:buNone/>
              <a:defRPr>
                <a:solidFill>
                  <a:schemeClr val="accent1"/>
                </a:solidFill>
              </a:defRPr>
            </a:lvl8pPr>
            <a:lvl9pPr lvl="8" algn="l">
              <a:lnSpc>
                <a:spcPct val="100000"/>
              </a:lnSpc>
              <a:spcBef>
                <a:spcPts val="1600"/>
              </a:spcBef>
              <a:spcAft>
                <a:spcPts val="1600"/>
              </a:spcAft>
              <a:buSzPts val="1400"/>
              <a:buNone/>
              <a:defRPr>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82"/>
        <p:cNvGrpSpPr/>
        <p:nvPr/>
      </p:nvGrpSpPr>
      <p:grpSpPr>
        <a:xfrm>
          <a:off x="0" y="0"/>
          <a:ext cx="0" cy="0"/>
          <a:chOff x="0" y="0"/>
          <a:chExt cx="0" cy="0"/>
        </a:xfrm>
      </p:grpSpPr>
      <p:sp>
        <p:nvSpPr>
          <p:cNvPr id="83" name="Google Shape;83;p55"/>
          <p:cNvSpPr txBox="1">
            <a:spLocks noGrp="1"/>
          </p:cNvSpPr>
          <p:nvPr>
            <p:ph type="subTitle" idx="1"/>
          </p:nvPr>
        </p:nvSpPr>
        <p:spPr>
          <a:xfrm>
            <a:off x="2206250" y="1877517"/>
            <a:ext cx="4737300" cy="11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l">
              <a:lnSpc>
                <a:spcPct val="100000"/>
              </a:lnSpc>
              <a:spcBef>
                <a:spcPts val="160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84" name="Google Shape;84;p55"/>
          <p:cNvSpPr txBox="1">
            <a:spLocks noGrp="1"/>
          </p:cNvSpPr>
          <p:nvPr>
            <p:ph type="title"/>
          </p:nvPr>
        </p:nvSpPr>
        <p:spPr>
          <a:xfrm>
            <a:off x="3003125" y="3059517"/>
            <a:ext cx="3142800" cy="32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lgn="l">
              <a:lnSpc>
                <a:spcPct val="100000"/>
              </a:lnSpc>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85" name="Google Shape;85;p55"/>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5"/>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8" name="Google Shape;88;p56"/>
          <p:cNvSpPr txBox="1">
            <a:spLocks noGrp="1"/>
          </p:cNvSpPr>
          <p:nvPr>
            <p:ph type="title" hasCustomPrompt="1"/>
          </p:nvPr>
        </p:nvSpPr>
        <p:spPr>
          <a:xfrm>
            <a:off x="1693500" y="1924050"/>
            <a:ext cx="5757000" cy="106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56"/>
          <p:cNvSpPr/>
          <p:nvPr/>
        </p:nvSpPr>
        <p:spPr>
          <a:xfrm flipH="1">
            <a:off x="7603425"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6"/>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6"/>
          <p:cNvSpPr txBox="1">
            <a:spLocks noGrp="1"/>
          </p:cNvSpPr>
          <p:nvPr>
            <p:ph type="subTitle" idx="1"/>
          </p:nvPr>
        </p:nvSpPr>
        <p:spPr>
          <a:xfrm>
            <a:off x="1697400" y="2847975"/>
            <a:ext cx="5757000" cy="45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2" name="Google Shape;92;p56"/>
          <p:cNvSpPr/>
          <p:nvPr/>
        </p:nvSpPr>
        <p:spPr>
          <a:xfrm flipH="1">
            <a:off x="720062"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6"/>
          <p:cNvSpPr/>
          <p:nvPr/>
        </p:nvSpPr>
        <p:spPr>
          <a:xfrm flipH="1">
            <a:off x="3515112"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point">
  <p:cSld name="BLANK_2">
    <p:bg>
      <p:bgPr>
        <a:solidFill>
          <a:schemeClr val="lt1"/>
        </a:solidFill>
        <a:effectLst/>
      </p:bgPr>
    </p:bg>
    <p:spTree>
      <p:nvGrpSpPr>
        <p:cNvPr id="1" name="Shape 95"/>
        <p:cNvGrpSpPr/>
        <p:nvPr/>
      </p:nvGrpSpPr>
      <p:grpSpPr>
        <a:xfrm>
          <a:off x="0" y="0"/>
          <a:ext cx="0" cy="0"/>
          <a:chOff x="0" y="0"/>
          <a:chExt cx="0" cy="0"/>
        </a:xfrm>
      </p:grpSpPr>
      <p:sp>
        <p:nvSpPr>
          <p:cNvPr id="96" name="Google Shape;96;p58"/>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8"/>
          <p:cNvSpPr txBox="1">
            <a:spLocks noGrp="1"/>
          </p:cNvSpPr>
          <p:nvPr>
            <p:ph type="title"/>
          </p:nvPr>
        </p:nvSpPr>
        <p:spPr>
          <a:xfrm>
            <a:off x="4572000" y="540000"/>
            <a:ext cx="3852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58"/>
          <p:cNvSpPr txBox="1">
            <a:spLocks noGrp="1"/>
          </p:cNvSpPr>
          <p:nvPr>
            <p:ph type="subTitle" idx="1"/>
          </p:nvPr>
        </p:nvSpPr>
        <p:spPr>
          <a:xfrm>
            <a:off x="4830800" y="1564700"/>
            <a:ext cx="3436800" cy="241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Font typeface="Arial"/>
              <a:buAutoNum type="arabicPeriod"/>
              <a:defRPr sz="1600"/>
            </a:lvl1pPr>
            <a:lvl2pPr lvl="1" algn="l">
              <a:lnSpc>
                <a:spcPct val="100000"/>
              </a:lnSpc>
              <a:spcBef>
                <a:spcPts val="1600"/>
              </a:spcBef>
              <a:spcAft>
                <a:spcPts val="0"/>
              </a:spcAft>
              <a:buClr>
                <a:schemeClr val="dk1"/>
              </a:buClr>
              <a:buSzPts val="1400"/>
              <a:buFont typeface="Arial"/>
              <a:buAutoNum type="alphaLcPeriod"/>
              <a:defRPr/>
            </a:lvl2pPr>
            <a:lvl3pPr lvl="2" algn="l">
              <a:lnSpc>
                <a:spcPct val="100000"/>
              </a:lnSpc>
              <a:spcBef>
                <a:spcPts val="1600"/>
              </a:spcBef>
              <a:spcAft>
                <a:spcPts val="0"/>
              </a:spcAft>
              <a:buClr>
                <a:schemeClr val="dk1"/>
              </a:buClr>
              <a:buSzPts val="1400"/>
              <a:buFont typeface="Arial"/>
              <a:buAutoNum type="romanLcPeriod"/>
              <a:defRPr/>
            </a:lvl3pPr>
            <a:lvl4pPr lvl="3" algn="l">
              <a:lnSpc>
                <a:spcPct val="100000"/>
              </a:lnSpc>
              <a:spcBef>
                <a:spcPts val="1600"/>
              </a:spcBef>
              <a:spcAft>
                <a:spcPts val="0"/>
              </a:spcAft>
              <a:buClr>
                <a:schemeClr val="dk1"/>
              </a:buClr>
              <a:buSzPts val="1400"/>
              <a:buFont typeface="Arial"/>
              <a:buAutoNum type="arabicPeriod"/>
              <a:defRPr/>
            </a:lvl4pPr>
            <a:lvl5pPr lvl="4" algn="l">
              <a:lnSpc>
                <a:spcPct val="100000"/>
              </a:lnSpc>
              <a:spcBef>
                <a:spcPts val="1600"/>
              </a:spcBef>
              <a:spcAft>
                <a:spcPts val="0"/>
              </a:spcAft>
              <a:buClr>
                <a:schemeClr val="dk1"/>
              </a:buClr>
              <a:buSzPts val="1400"/>
              <a:buFont typeface="Arial"/>
              <a:buAutoNum type="alphaLcPeriod"/>
              <a:defRPr/>
            </a:lvl5pPr>
            <a:lvl6pPr lvl="5" algn="l">
              <a:lnSpc>
                <a:spcPct val="100000"/>
              </a:lnSpc>
              <a:spcBef>
                <a:spcPts val="1600"/>
              </a:spcBef>
              <a:spcAft>
                <a:spcPts val="0"/>
              </a:spcAft>
              <a:buClr>
                <a:schemeClr val="dk1"/>
              </a:buClr>
              <a:buSzPts val="1400"/>
              <a:buFont typeface="Arial"/>
              <a:buAutoNum type="romanLcPeriod"/>
              <a:defRPr/>
            </a:lvl6pPr>
            <a:lvl7pPr lvl="6" algn="l">
              <a:lnSpc>
                <a:spcPct val="100000"/>
              </a:lnSpc>
              <a:spcBef>
                <a:spcPts val="1600"/>
              </a:spcBef>
              <a:spcAft>
                <a:spcPts val="0"/>
              </a:spcAft>
              <a:buClr>
                <a:schemeClr val="dk1"/>
              </a:buClr>
              <a:buSzPts val="1400"/>
              <a:buFont typeface="Arial"/>
              <a:buAutoNum type="arabicPeriod"/>
              <a:defRPr/>
            </a:lvl7pPr>
            <a:lvl8pPr lvl="7" algn="l">
              <a:lnSpc>
                <a:spcPct val="100000"/>
              </a:lnSpc>
              <a:spcBef>
                <a:spcPts val="1600"/>
              </a:spcBef>
              <a:spcAft>
                <a:spcPts val="0"/>
              </a:spcAft>
              <a:buClr>
                <a:schemeClr val="dk1"/>
              </a:buClr>
              <a:buSzPts val="1400"/>
              <a:buFont typeface="Arial"/>
              <a:buAutoNum type="alphaLcPeriod"/>
              <a:defRPr/>
            </a:lvl8pPr>
            <a:lvl9pPr lvl="8" algn="l">
              <a:lnSpc>
                <a:spcPct val="100000"/>
              </a:lnSpc>
              <a:spcBef>
                <a:spcPts val="1600"/>
              </a:spcBef>
              <a:spcAft>
                <a:spcPts val="1600"/>
              </a:spcAft>
              <a:buClr>
                <a:schemeClr val="dk1"/>
              </a:buClr>
              <a:buSzPts val="1400"/>
              <a:buFont typeface="Arial"/>
              <a:buAutoNum type="romanLcPerio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99"/>
        <p:cNvGrpSpPr/>
        <p:nvPr/>
      </p:nvGrpSpPr>
      <p:grpSpPr>
        <a:xfrm>
          <a:off x="0" y="0"/>
          <a:ext cx="0" cy="0"/>
          <a:chOff x="0" y="0"/>
          <a:chExt cx="0" cy="0"/>
        </a:xfrm>
      </p:grpSpPr>
      <p:sp>
        <p:nvSpPr>
          <p:cNvPr id="100" name="Google Shape;100;p59"/>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9"/>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
    <p:bg>
      <p:bgPr>
        <a:solidFill>
          <a:schemeClr val="lt1"/>
        </a:solidFill>
        <a:effectLst/>
      </p:bgPr>
    </p:bg>
    <p:spTree>
      <p:nvGrpSpPr>
        <p:cNvPr id="1" name="Shape 102"/>
        <p:cNvGrpSpPr/>
        <p:nvPr/>
      </p:nvGrpSpPr>
      <p:grpSpPr>
        <a:xfrm>
          <a:off x="0" y="0"/>
          <a:ext cx="0" cy="0"/>
          <a:chOff x="0" y="0"/>
          <a:chExt cx="0" cy="0"/>
        </a:xfrm>
      </p:grpSpPr>
      <p:sp>
        <p:nvSpPr>
          <p:cNvPr id="103" name="Google Shape;103;p60"/>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0"/>
          <p:cNvSpPr txBox="1">
            <a:spLocks noGrp="1"/>
          </p:cNvSpPr>
          <p:nvPr>
            <p:ph type="title"/>
          </p:nvPr>
        </p:nvSpPr>
        <p:spPr>
          <a:xfrm>
            <a:off x="720000" y="540000"/>
            <a:ext cx="355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05" name="Google Shape;105;p60"/>
          <p:cNvSpPr txBox="1">
            <a:spLocks noGrp="1"/>
          </p:cNvSpPr>
          <p:nvPr>
            <p:ph type="subTitle" idx="1"/>
          </p:nvPr>
        </p:nvSpPr>
        <p:spPr>
          <a:xfrm>
            <a:off x="1072413" y="2286900"/>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6" name="Google Shape;106;p60"/>
          <p:cNvSpPr txBox="1">
            <a:spLocks noGrp="1"/>
          </p:cNvSpPr>
          <p:nvPr>
            <p:ph type="subTitle" idx="2"/>
          </p:nvPr>
        </p:nvSpPr>
        <p:spPr>
          <a:xfrm>
            <a:off x="1072413" y="1969625"/>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7" name="Google Shape;107;p60"/>
          <p:cNvSpPr txBox="1">
            <a:spLocks noGrp="1"/>
          </p:cNvSpPr>
          <p:nvPr>
            <p:ph type="subTitle" idx="3"/>
          </p:nvPr>
        </p:nvSpPr>
        <p:spPr>
          <a:xfrm>
            <a:off x="1072413" y="3648975"/>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8" name="Google Shape;108;p60"/>
          <p:cNvSpPr txBox="1">
            <a:spLocks noGrp="1"/>
          </p:cNvSpPr>
          <p:nvPr>
            <p:ph type="subTitle" idx="4"/>
          </p:nvPr>
        </p:nvSpPr>
        <p:spPr>
          <a:xfrm>
            <a:off x="1072413" y="3331700"/>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9" name="Google Shape;109;p60"/>
          <p:cNvSpPr txBox="1">
            <a:spLocks noGrp="1"/>
          </p:cNvSpPr>
          <p:nvPr>
            <p:ph type="subTitle" idx="5"/>
          </p:nvPr>
        </p:nvSpPr>
        <p:spPr>
          <a:xfrm>
            <a:off x="3831785" y="2286900"/>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0" name="Google Shape;110;p60"/>
          <p:cNvSpPr txBox="1">
            <a:spLocks noGrp="1"/>
          </p:cNvSpPr>
          <p:nvPr>
            <p:ph type="subTitle" idx="6"/>
          </p:nvPr>
        </p:nvSpPr>
        <p:spPr>
          <a:xfrm>
            <a:off x="3831785" y="1969625"/>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1" name="Google Shape;111;p60"/>
          <p:cNvSpPr txBox="1">
            <a:spLocks noGrp="1"/>
          </p:cNvSpPr>
          <p:nvPr>
            <p:ph type="subTitle" idx="7"/>
          </p:nvPr>
        </p:nvSpPr>
        <p:spPr>
          <a:xfrm>
            <a:off x="3831785" y="3648975"/>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2" name="Google Shape;112;p60"/>
          <p:cNvSpPr txBox="1">
            <a:spLocks noGrp="1"/>
          </p:cNvSpPr>
          <p:nvPr>
            <p:ph type="subTitle" idx="8"/>
          </p:nvPr>
        </p:nvSpPr>
        <p:spPr>
          <a:xfrm>
            <a:off x="3831785" y="3331700"/>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3" name="Google Shape;113;p60"/>
          <p:cNvSpPr txBox="1">
            <a:spLocks noGrp="1"/>
          </p:cNvSpPr>
          <p:nvPr>
            <p:ph type="subTitle" idx="9"/>
          </p:nvPr>
        </p:nvSpPr>
        <p:spPr>
          <a:xfrm>
            <a:off x="6591160" y="2286900"/>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4" name="Google Shape;114;p60"/>
          <p:cNvSpPr txBox="1">
            <a:spLocks noGrp="1"/>
          </p:cNvSpPr>
          <p:nvPr>
            <p:ph type="subTitle" idx="13"/>
          </p:nvPr>
        </p:nvSpPr>
        <p:spPr>
          <a:xfrm>
            <a:off x="6591160" y="1969625"/>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5" name="Google Shape;115;p60"/>
          <p:cNvSpPr txBox="1">
            <a:spLocks noGrp="1"/>
          </p:cNvSpPr>
          <p:nvPr>
            <p:ph type="subTitle" idx="14"/>
          </p:nvPr>
        </p:nvSpPr>
        <p:spPr>
          <a:xfrm>
            <a:off x="6591160" y="3648975"/>
            <a:ext cx="1585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6" name="Google Shape;116;p60"/>
          <p:cNvSpPr txBox="1">
            <a:spLocks noGrp="1"/>
          </p:cNvSpPr>
          <p:nvPr>
            <p:ph type="subTitle" idx="15"/>
          </p:nvPr>
        </p:nvSpPr>
        <p:spPr>
          <a:xfrm>
            <a:off x="6591160" y="3331700"/>
            <a:ext cx="1585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7" name="Google Shape;117;p60"/>
          <p:cNvSpPr/>
          <p:nvPr/>
        </p:nvSpPr>
        <p:spPr>
          <a:xfrm>
            <a:off x="3515050" y="540000"/>
            <a:ext cx="4908900" cy="227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118"/>
        <p:cNvGrpSpPr/>
        <p:nvPr/>
      </p:nvGrpSpPr>
      <p:grpSpPr>
        <a:xfrm>
          <a:off x="0" y="0"/>
          <a:ext cx="0" cy="0"/>
          <a:chOff x="0" y="0"/>
          <a:chExt cx="0" cy="0"/>
        </a:xfrm>
      </p:grpSpPr>
      <p:sp>
        <p:nvSpPr>
          <p:cNvPr id="119" name="Google Shape;119;p61"/>
          <p:cNvSpPr txBox="1">
            <a:spLocks noGrp="1"/>
          </p:cNvSpPr>
          <p:nvPr>
            <p:ph type="title"/>
          </p:nvPr>
        </p:nvSpPr>
        <p:spPr>
          <a:xfrm>
            <a:off x="3657825" y="540000"/>
            <a:ext cx="47661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0" name="Google Shape;120;p61"/>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
        <p:cNvGrpSpPr/>
        <p:nvPr/>
      </p:nvGrpSpPr>
      <p:grpSpPr>
        <a:xfrm>
          <a:off x="0" y="0"/>
          <a:ext cx="0" cy="0"/>
          <a:chOff x="0" y="0"/>
          <a:chExt cx="0" cy="0"/>
        </a:xfrm>
      </p:grpSpPr>
      <p:sp>
        <p:nvSpPr>
          <p:cNvPr id="14" name="Google Shape;14;p44"/>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5" name="Google Shape;15;p44"/>
          <p:cNvSpPr txBox="1">
            <a:spLocks noGrp="1"/>
          </p:cNvSpPr>
          <p:nvPr>
            <p:ph type="title" idx="2"/>
          </p:nvPr>
        </p:nvSpPr>
        <p:spPr>
          <a:xfrm>
            <a:off x="876525" y="1867600"/>
            <a:ext cx="923700" cy="84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6" name="Google Shape;16;p44"/>
          <p:cNvSpPr txBox="1">
            <a:spLocks noGrp="1"/>
          </p:cNvSpPr>
          <p:nvPr>
            <p:ph type="subTitle" idx="1"/>
          </p:nvPr>
        </p:nvSpPr>
        <p:spPr>
          <a:xfrm>
            <a:off x="2047875" y="1801850"/>
            <a:ext cx="2524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7" name="Google Shape;17;p44"/>
          <p:cNvSpPr txBox="1">
            <a:spLocks noGrp="1"/>
          </p:cNvSpPr>
          <p:nvPr>
            <p:ph type="subTitle" idx="3"/>
          </p:nvPr>
        </p:nvSpPr>
        <p:spPr>
          <a:xfrm>
            <a:off x="2047875" y="2097125"/>
            <a:ext cx="2285700" cy="61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8" name="Google Shape;18;p44"/>
          <p:cNvSpPr txBox="1">
            <a:spLocks noGrp="1"/>
          </p:cNvSpPr>
          <p:nvPr>
            <p:ph type="title" idx="4"/>
          </p:nvPr>
        </p:nvSpPr>
        <p:spPr>
          <a:xfrm>
            <a:off x="876525" y="3534475"/>
            <a:ext cx="923700" cy="84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9" name="Google Shape;19;p44"/>
          <p:cNvSpPr txBox="1">
            <a:spLocks noGrp="1"/>
          </p:cNvSpPr>
          <p:nvPr>
            <p:ph type="subTitle" idx="5"/>
          </p:nvPr>
        </p:nvSpPr>
        <p:spPr>
          <a:xfrm>
            <a:off x="2047875" y="3468725"/>
            <a:ext cx="2524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0" name="Google Shape;20;p44"/>
          <p:cNvSpPr txBox="1">
            <a:spLocks noGrp="1"/>
          </p:cNvSpPr>
          <p:nvPr>
            <p:ph type="subTitle" idx="6"/>
          </p:nvPr>
        </p:nvSpPr>
        <p:spPr>
          <a:xfrm>
            <a:off x="2047875" y="3764000"/>
            <a:ext cx="2285700" cy="61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 name="Google Shape;21;p44"/>
          <p:cNvSpPr txBox="1">
            <a:spLocks noGrp="1"/>
          </p:cNvSpPr>
          <p:nvPr>
            <p:ph type="title" idx="7"/>
          </p:nvPr>
        </p:nvSpPr>
        <p:spPr>
          <a:xfrm>
            <a:off x="4695825" y="1867600"/>
            <a:ext cx="923700" cy="84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2" name="Google Shape;22;p44"/>
          <p:cNvSpPr txBox="1">
            <a:spLocks noGrp="1"/>
          </p:cNvSpPr>
          <p:nvPr>
            <p:ph type="subTitle" idx="8"/>
          </p:nvPr>
        </p:nvSpPr>
        <p:spPr>
          <a:xfrm>
            <a:off x="5867175" y="1801850"/>
            <a:ext cx="2524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3" name="Google Shape;23;p44"/>
          <p:cNvSpPr txBox="1">
            <a:spLocks noGrp="1"/>
          </p:cNvSpPr>
          <p:nvPr>
            <p:ph type="subTitle" idx="9"/>
          </p:nvPr>
        </p:nvSpPr>
        <p:spPr>
          <a:xfrm>
            <a:off x="5867175" y="2097125"/>
            <a:ext cx="2285700" cy="61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4" name="Google Shape;24;p44"/>
          <p:cNvSpPr txBox="1">
            <a:spLocks noGrp="1"/>
          </p:cNvSpPr>
          <p:nvPr>
            <p:ph type="title" idx="13"/>
          </p:nvPr>
        </p:nvSpPr>
        <p:spPr>
          <a:xfrm>
            <a:off x="4695825" y="3534475"/>
            <a:ext cx="923700" cy="84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4800"/>
              <a:buNone/>
              <a:defRPr sz="4800">
                <a:solidFill>
                  <a:schemeClr val="accent1"/>
                </a:solidFill>
              </a:defRPr>
            </a:lvl1pPr>
            <a:lvl2pPr lvl="1" algn="ctr">
              <a:lnSpc>
                <a:spcPct val="100000"/>
              </a:lnSpc>
              <a:spcBef>
                <a:spcPts val="0"/>
              </a:spcBef>
              <a:spcAft>
                <a:spcPts val="0"/>
              </a:spcAft>
              <a:buClr>
                <a:schemeClr val="accent1"/>
              </a:buClr>
              <a:buSzPts val="12000"/>
              <a:buNone/>
              <a:defRPr sz="12000">
                <a:solidFill>
                  <a:schemeClr val="accent1"/>
                </a:solidFill>
              </a:defRPr>
            </a:lvl2pPr>
            <a:lvl3pPr lvl="2" algn="ctr">
              <a:lnSpc>
                <a:spcPct val="100000"/>
              </a:lnSpc>
              <a:spcBef>
                <a:spcPts val="0"/>
              </a:spcBef>
              <a:spcAft>
                <a:spcPts val="0"/>
              </a:spcAft>
              <a:buClr>
                <a:schemeClr val="accent1"/>
              </a:buClr>
              <a:buSzPts val="12000"/>
              <a:buNone/>
              <a:defRPr sz="12000">
                <a:solidFill>
                  <a:schemeClr val="accent1"/>
                </a:solidFill>
              </a:defRPr>
            </a:lvl3pPr>
            <a:lvl4pPr lvl="3" algn="ctr">
              <a:lnSpc>
                <a:spcPct val="100000"/>
              </a:lnSpc>
              <a:spcBef>
                <a:spcPts val="0"/>
              </a:spcBef>
              <a:spcAft>
                <a:spcPts val="0"/>
              </a:spcAft>
              <a:buClr>
                <a:schemeClr val="accent1"/>
              </a:buClr>
              <a:buSzPts val="12000"/>
              <a:buNone/>
              <a:defRPr sz="12000">
                <a:solidFill>
                  <a:schemeClr val="accent1"/>
                </a:solidFill>
              </a:defRPr>
            </a:lvl4pPr>
            <a:lvl5pPr lvl="4" algn="ctr">
              <a:lnSpc>
                <a:spcPct val="100000"/>
              </a:lnSpc>
              <a:spcBef>
                <a:spcPts val="0"/>
              </a:spcBef>
              <a:spcAft>
                <a:spcPts val="0"/>
              </a:spcAft>
              <a:buClr>
                <a:schemeClr val="accent1"/>
              </a:buClr>
              <a:buSzPts val="12000"/>
              <a:buNone/>
              <a:defRPr sz="12000">
                <a:solidFill>
                  <a:schemeClr val="accent1"/>
                </a:solidFill>
              </a:defRPr>
            </a:lvl5pPr>
            <a:lvl6pPr lvl="5" algn="ctr">
              <a:lnSpc>
                <a:spcPct val="100000"/>
              </a:lnSpc>
              <a:spcBef>
                <a:spcPts val="0"/>
              </a:spcBef>
              <a:spcAft>
                <a:spcPts val="0"/>
              </a:spcAft>
              <a:buClr>
                <a:schemeClr val="accent1"/>
              </a:buClr>
              <a:buSzPts val="12000"/>
              <a:buNone/>
              <a:defRPr sz="12000">
                <a:solidFill>
                  <a:schemeClr val="accent1"/>
                </a:solidFill>
              </a:defRPr>
            </a:lvl6pPr>
            <a:lvl7pPr lvl="6" algn="ctr">
              <a:lnSpc>
                <a:spcPct val="100000"/>
              </a:lnSpc>
              <a:spcBef>
                <a:spcPts val="0"/>
              </a:spcBef>
              <a:spcAft>
                <a:spcPts val="0"/>
              </a:spcAft>
              <a:buClr>
                <a:schemeClr val="accent1"/>
              </a:buClr>
              <a:buSzPts val="12000"/>
              <a:buNone/>
              <a:defRPr sz="12000">
                <a:solidFill>
                  <a:schemeClr val="accent1"/>
                </a:solidFill>
              </a:defRPr>
            </a:lvl7pPr>
            <a:lvl8pPr lvl="7" algn="ctr">
              <a:lnSpc>
                <a:spcPct val="100000"/>
              </a:lnSpc>
              <a:spcBef>
                <a:spcPts val="0"/>
              </a:spcBef>
              <a:spcAft>
                <a:spcPts val="0"/>
              </a:spcAft>
              <a:buClr>
                <a:schemeClr val="accent1"/>
              </a:buClr>
              <a:buSzPts val="12000"/>
              <a:buNone/>
              <a:defRPr sz="12000">
                <a:solidFill>
                  <a:schemeClr val="accent1"/>
                </a:solidFill>
              </a:defRPr>
            </a:lvl8pPr>
            <a:lvl9pPr lvl="8" algn="ctr">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5" name="Google Shape;25;p44"/>
          <p:cNvSpPr txBox="1">
            <a:spLocks noGrp="1"/>
          </p:cNvSpPr>
          <p:nvPr>
            <p:ph type="subTitle" idx="14"/>
          </p:nvPr>
        </p:nvSpPr>
        <p:spPr>
          <a:xfrm>
            <a:off x="5867175" y="3468725"/>
            <a:ext cx="25242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 name="Google Shape;26;p44"/>
          <p:cNvSpPr txBox="1">
            <a:spLocks noGrp="1"/>
          </p:cNvSpPr>
          <p:nvPr>
            <p:ph type="subTitle" idx="15"/>
          </p:nvPr>
        </p:nvSpPr>
        <p:spPr>
          <a:xfrm>
            <a:off x="5867175" y="3764000"/>
            <a:ext cx="2285700" cy="61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7" name="Google Shape;27;p44"/>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5_1">
    <p:spTree>
      <p:nvGrpSpPr>
        <p:cNvPr id="1" name="Shape 121"/>
        <p:cNvGrpSpPr/>
        <p:nvPr/>
      </p:nvGrpSpPr>
      <p:grpSpPr>
        <a:xfrm>
          <a:off x="0" y="0"/>
          <a:ext cx="0" cy="0"/>
          <a:chOff x="0" y="0"/>
          <a:chExt cx="0" cy="0"/>
        </a:xfrm>
      </p:grpSpPr>
      <p:sp>
        <p:nvSpPr>
          <p:cNvPr id="122" name="Google Shape;122;p62"/>
          <p:cNvSpPr txBox="1">
            <a:spLocks noGrp="1"/>
          </p:cNvSpPr>
          <p:nvPr>
            <p:ph type="title"/>
          </p:nvPr>
        </p:nvSpPr>
        <p:spPr>
          <a:xfrm>
            <a:off x="2156850" y="3584875"/>
            <a:ext cx="4830600" cy="98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2"/>
              </a:buClr>
              <a:buSzPts val="2800"/>
              <a:buNone/>
              <a:defRPr>
                <a:solidFill>
                  <a:schemeClr val="lt2"/>
                </a:solidFill>
              </a:defRPr>
            </a:lvl2pPr>
            <a:lvl3pPr lvl="2" algn="ctr">
              <a:lnSpc>
                <a:spcPct val="100000"/>
              </a:lnSpc>
              <a:spcBef>
                <a:spcPts val="0"/>
              </a:spcBef>
              <a:spcAft>
                <a:spcPts val="0"/>
              </a:spcAft>
              <a:buClr>
                <a:schemeClr val="lt2"/>
              </a:buClr>
              <a:buSzPts val="2800"/>
              <a:buNone/>
              <a:defRPr>
                <a:solidFill>
                  <a:schemeClr val="lt2"/>
                </a:solidFill>
              </a:defRPr>
            </a:lvl3pPr>
            <a:lvl4pPr lvl="3" algn="ctr">
              <a:lnSpc>
                <a:spcPct val="100000"/>
              </a:lnSpc>
              <a:spcBef>
                <a:spcPts val="0"/>
              </a:spcBef>
              <a:spcAft>
                <a:spcPts val="0"/>
              </a:spcAft>
              <a:buClr>
                <a:schemeClr val="lt2"/>
              </a:buClr>
              <a:buSzPts val="2800"/>
              <a:buNone/>
              <a:defRPr>
                <a:solidFill>
                  <a:schemeClr val="lt2"/>
                </a:solidFill>
              </a:defRPr>
            </a:lvl4pPr>
            <a:lvl5pPr lvl="4" algn="ctr">
              <a:lnSpc>
                <a:spcPct val="100000"/>
              </a:lnSpc>
              <a:spcBef>
                <a:spcPts val="0"/>
              </a:spcBef>
              <a:spcAft>
                <a:spcPts val="0"/>
              </a:spcAft>
              <a:buClr>
                <a:schemeClr val="lt2"/>
              </a:buClr>
              <a:buSzPts val="2800"/>
              <a:buNone/>
              <a:defRPr>
                <a:solidFill>
                  <a:schemeClr val="lt2"/>
                </a:solidFill>
              </a:defRPr>
            </a:lvl5pPr>
            <a:lvl6pPr lvl="5" algn="ctr">
              <a:lnSpc>
                <a:spcPct val="100000"/>
              </a:lnSpc>
              <a:spcBef>
                <a:spcPts val="0"/>
              </a:spcBef>
              <a:spcAft>
                <a:spcPts val="0"/>
              </a:spcAft>
              <a:buClr>
                <a:schemeClr val="lt2"/>
              </a:buClr>
              <a:buSzPts val="2800"/>
              <a:buNone/>
              <a:defRPr>
                <a:solidFill>
                  <a:schemeClr val="lt2"/>
                </a:solidFill>
              </a:defRPr>
            </a:lvl6pPr>
            <a:lvl7pPr lvl="6" algn="ctr">
              <a:lnSpc>
                <a:spcPct val="100000"/>
              </a:lnSpc>
              <a:spcBef>
                <a:spcPts val="0"/>
              </a:spcBef>
              <a:spcAft>
                <a:spcPts val="0"/>
              </a:spcAft>
              <a:buClr>
                <a:schemeClr val="lt2"/>
              </a:buClr>
              <a:buSzPts val="2800"/>
              <a:buNone/>
              <a:defRPr>
                <a:solidFill>
                  <a:schemeClr val="lt2"/>
                </a:solidFill>
              </a:defRPr>
            </a:lvl7pPr>
            <a:lvl8pPr lvl="7" algn="ctr">
              <a:lnSpc>
                <a:spcPct val="100000"/>
              </a:lnSpc>
              <a:spcBef>
                <a:spcPts val="0"/>
              </a:spcBef>
              <a:spcAft>
                <a:spcPts val="0"/>
              </a:spcAft>
              <a:buClr>
                <a:schemeClr val="lt2"/>
              </a:buClr>
              <a:buSzPts val="2800"/>
              <a:buNone/>
              <a:defRPr>
                <a:solidFill>
                  <a:schemeClr val="lt2"/>
                </a:solidFill>
              </a:defRPr>
            </a:lvl8pPr>
            <a:lvl9pPr lvl="8" algn="ctr">
              <a:lnSpc>
                <a:spcPct val="100000"/>
              </a:lnSpc>
              <a:spcBef>
                <a:spcPts val="0"/>
              </a:spcBef>
              <a:spcAft>
                <a:spcPts val="0"/>
              </a:spcAft>
              <a:buClr>
                <a:schemeClr val="lt2"/>
              </a:buClr>
              <a:buSzPts val="2800"/>
              <a:buNone/>
              <a:defRPr>
                <a:solidFill>
                  <a:schemeClr val="lt2"/>
                </a:solidFill>
              </a:defRPr>
            </a:lvl9pPr>
          </a:lstStyle>
          <a:p>
            <a:endParaRPr/>
          </a:p>
        </p:txBody>
      </p:sp>
      <p:sp>
        <p:nvSpPr>
          <p:cNvPr id="123" name="Google Shape;123;p62"/>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5_1_2">
    <p:spTree>
      <p:nvGrpSpPr>
        <p:cNvPr id="1" name="Shape 124"/>
        <p:cNvGrpSpPr/>
        <p:nvPr/>
      </p:nvGrpSpPr>
      <p:grpSpPr>
        <a:xfrm>
          <a:off x="0" y="0"/>
          <a:ext cx="0" cy="0"/>
          <a:chOff x="0" y="0"/>
          <a:chExt cx="0" cy="0"/>
        </a:xfrm>
      </p:grpSpPr>
      <p:sp>
        <p:nvSpPr>
          <p:cNvPr id="125" name="Google Shape;125;p63"/>
          <p:cNvSpPr txBox="1">
            <a:spLocks noGrp="1"/>
          </p:cNvSpPr>
          <p:nvPr>
            <p:ph type="title"/>
          </p:nvPr>
        </p:nvSpPr>
        <p:spPr>
          <a:xfrm>
            <a:off x="720000" y="540000"/>
            <a:ext cx="355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26" name="Google Shape;126;p63"/>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3"/>
          <p:cNvSpPr/>
          <p:nvPr/>
        </p:nvSpPr>
        <p:spPr>
          <a:xfrm>
            <a:off x="4867275" y="540000"/>
            <a:ext cx="3556800" cy="227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s">
  <p:cSld name="CUSTOM_5_1_1">
    <p:spTree>
      <p:nvGrpSpPr>
        <p:cNvPr id="1" name="Shape 128"/>
        <p:cNvGrpSpPr/>
        <p:nvPr/>
      </p:nvGrpSpPr>
      <p:grpSpPr>
        <a:xfrm>
          <a:off x="0" y="0"/>
          <a:ext cx="0" cy="0"/>
          <a:chOff x="0" y="0"/>
          <a:chExt cx="0" cy="0"/>
        </a:xfrm>
      </p:grpSpPr>
      <p:sp>
        <p:nvSpPr>
          <p:cNvPr id="129" name="Google Shape;129;p64"/>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4"/>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4"/>
          <p:cNvSpPr txBox="1">
            <a:spLocks noGrp="1"/>
          </p:cNvSpPr>
          <p:nvPr>
            <p:ph type="title"/>
          </p:nvPr>
        </p:nvSpPr>
        <p:spPr>
          <a:xfrm>
            <a:off x="720000" y="540000"/>
            <a:ext cx="3852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32" name="Google Shape;132;p64"/>
          <p:cNvSpPr txBox="1">
            <a:spLocks noGrp="1"/>
          </p:cNvSpPr>
          <p:nvPr>
            <p:ph type="title" idx="2"/>
          </p:nvPr>
        </p:nvSpPr>
        <p:spPr>
          <a:xfrm>
            <a:off x="720000" y="2014725"/>
            <a:ext cx="1985400" cy="106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3" name="Google Shape;133;p64"/>
          <p:cNvSpPr txBox="1">
            <a:spLocks noGrp="1"/>
          </p:cNvSpPr>
          <p:nvPr>
            <p:ph type="subTitle" idx="1"/>
          </p:nvPr>
        </p:nvSpPr>
        <p:spPr>
          <a:xfrm>
            <a:off x="721345" y="2786250"/>
            <a:ext cx="1985400" cy="45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4" name="Google Shape;134;p64"/>
          <p:cNvSpPr txBox="1">
            <a:spLocks noGrp="1"/>
          </p:cNvSpPr>
          <p:nvPr>
            <p:ph type="title" idx="3"/>
          </p:nvPr>
        </p:nvSpPr>
        <p:spPr>
          <a:xfrm>
            <a:off x="3578625" y="2014725"/>
            <a:ext cx="1985400" cy="106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5" name="Google Shape;135;p64"/>
          <p:cNvSpPr txBox="1">
            <a:spLocks noGrp="1"/>
          </p:cNvSpPr>
          <p:nvPr>
            <p:ph type="subTitle" idx="4"/>
          </p:nvPr>
        </p:nvSpPr>
        <p:spPr>
          <a:xfrm>
            <a:off x="3579970" y="2786250"/>
            <a:ext cx="1985400" cy="45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6" name="Google Shape;136;p64"/>
          <p:cNvSpPr txBox="1">
            <a:spLocks noGrp="1"/>
          </p:cNvSpPr>
          <p:nvPr>
            <p:ph type="title" idx="5"/>
          </p:nvPr>
        </p:nvSpPr>
        <p:spPr>
          <a:xfrm>
            <a:off x="6437250" y="2014725"/>
            <a:ext cx="1985400" cy="106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None/>
              <a:defRPr sz="72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7" name="Google Shape;137;p64"/>
          <p:cNvSpPr txBox="1">
            <a:spLocks noGrp="1"/>
          </p:cNvSpPr>
          <p:nvPr>
            <p:ph type="subTitle" idx="6"/>
          </p:nvPr>
        </p:nvSpPr>
        <p:spPr>
          <a:xfrm>
            <a:off x="6438595" y="2786250"/>
            <a:ext cx="1985400" cy="45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8" name="Google Shape;138;p64"/>
          <p:cNvSpPr/>
          <p:nvPr/>
        </p:nvSpPr>
        <p:spPr>
          <a:xfrm flipH="1">
            <a:off x="3515112"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3">
  <p:cSld name="CUSTOM_3_1_2">
    <p:spTree>
      <p:nvGrpSpPr>
        <p:cNvPr id="1" name="Shape 139"/>
        <p:cNvGrpSpPr/>
        <p:nvPr/>
      </p:nvGrpSpPr>
      <p:grpSpPr>
        <a:xfrm>
          <a:off x="0" y="0"/>
          <a:ext cx="0" cy="0"/>
          <a:chOff x="0" y="0"/>
          <a:chExt cx="0" cy="0"/>
        </a:xfrm>
      </p:grpSpPr>
      <p:sp>
        <p:nvSpPr>
          <p:cNvPr id="140" name="Google Shape;140;p65"/>
          <p:cNvSpPr txBox="1">
            <a:spLocks noGrp="1"/>
          </p:cNvSpPr>
          <p:nvPr>
            <p:ph type="subTitle" idx="1"/>
          </p:nvPr>
        </p:nvSpPr>
        <p:spPr>
          <a:xfrm>
            <a:off x="723900" y="2076450"/>
            <a:ext cx="2790900" cy="125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00000"/>
              </a:lnSpc>
              <a:spcBef>
                <a:spcPts val="1600"/>
              </a:spcBef>
              <a:spcAft>
                <a:spcPts val="1600"/>
              </a:spcAft>
              <a:buSzPts val="1800"/>
              <a:buNone/>
              <a:defRPr sz="1800"/>
            </a:lvl9pPr>
          </a:lstStyle>
          <a:p>
            <a:endParaRPr/>
          </a:p>
        </p:txBody>
      </p:sp>
      <p:sp>
        <p:nvSpPr>
          <p:cNvPr id="141" name="Google Shape;141;p65"/>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42" name="Google Shape;142;p65"/>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5"/>
          <p:cNvSpPr/>
          <p:nvPr/>
        </p:nvSpPr>
        <p:spPr>
          <a:xfrm>
            <a:off x="4250775" y="540000"/>
            <a:ext cx="4173300" cy="227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2">
  <p:cSld name="CUSTOM_3_1_1">
    <p:bg>
      <p:bgPr>
        <a:solidFill>
          <a:schemeClr val="lt1"/>
        </a:solidFill>
        <a:effectLst/>
      </p:bgPr>
    </p:bg>
    <p:spTree>
      <p:nvGrpSpPr>
        <p:cNvPr id="1" name="Shape 144"/>
        <p:cNvGrpSpPr/>
        <p:nvPr/>
      </p:nvGrpSpPr>
      <p:grpSpPr>
        <a:xfrm>
          <a:off x="0" y="0"/>
          <a:ext cx="0" cy="0"/>
          <a:chOff x="0" y="0"/>
          <a:chExt cx="0" cy="0"/>
        </a:xfrm>
      </p:grpSpPr>
      <p:sp>
        <p:nvSpPr>
          <p:cNvPr id="145" name="Google Shape;145;p66"/>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6"/>
          <p:cNvSpPr txBox="1">
            <a:spLocks noGrp="1"/>
          </p:cNvSpPr>
          <p:nvPr>
            <p:ph type="subTitle" idx="1"/>
          </p:nvPr>
        </p:nvSpPr>
        <p:spPr>
          <a:xfrm>
            <a:off x="5686200" y="1518250"/>
            <a:ext cx="2737800" cy="1647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r">
              <a:lnSpc>
                <a:spcPct val="100000"/>
              </a:lnSpc>
              <a:spcBef>
                <a:spcPts val="1600"/>
              </a:spcBef>
              <a:spcAft>
                <a:spcPts val="0"/>
              </a:spcAft>
              <a:buSzPts val="1800"/>
              <a:buNone/>
              <a:defRPr sz="1800"/>
            </a:lvl2pPr>
            <a:lvl3pPr lvl="2" algn="r">
              <a:lnSpc>
                <a:spcPct val="100000"/>
              </a:lnSpc>
              <a:spcBef>
                <a:spcPts val="1600"/>
              </a:spcBef>
              <a:spcAft>
                <a:spcPts val="0"/>
              </a:spcAft>
              <a:buSzPts val="1800"/>
              <a:buNone/>
              <a:defRPr sz="1800"/>
            </a:lvl3pPr>
            <a:lvl4pPr lvl="3" algn="r">
              <a:lnSpc>
                <a:spcPct val="100000"/>
              </a:lnSpc>
              <a:spcBef>
                <a:spcPts val="1600"/>
              </a:spcBef>
              <a:spcAft>
                <a:spcPts val="0"/>
              </a:spcAft>
              <a:buSzPts val="1800"/>
              <a:buNone/>
              <a:defRPr sz="1800"/>
            </a:lvl4pPr>
            <a:lvl5pPr lvl="4" algn="r">
              <a:lnSpc>
                <a:spcPct val="100000"/>
              </a:lnSpc>
              <a:spcBef>
                <a:spcPts val="1600"/>
              </a:spcBef>
              <a:spcAft>
                <a:spcPts val="0"/>
              </a:spcAft>
              <a:buSzPts val="1800"/>
              <a:buNone/>
              <a:defRPr sz="1800"/>
            </a:lvl5pPr>
            <a:lvl6pPr lvl="5" algn="r">
              <a:lnSpc>
                <a:spcPct val="100000"/>
              </a:lnSpc>
              <a:spcBef>
                <a:spcPts val="1600"/>
              </a:spcBef>
              <a:spcAft>
                <a:spcPts val="0"/>
              </a:spcAft>
              <a:buSzPts val="1800"/>
              <a:buNone/>
              <a:defRPr sz="1800"/>
            </a:lvl6pPr>
            <a:lvl7pPr lvl="6" algn="r">
              <a:lnSpc>
                <a:spcPct val="100000"/>
              </a:lnSpc>
              <a:spcBef>
                <a:spcPts val="1600"/>
              </a:spcBef>
              <a:spcAft>
                <a:spcPts val="0"/>
              </a:spcAft>
              <a:buSzPts val="1800"/>
              <a:buNone/>
              <a:defRPr sz="1800"/>
            </a:lvl7pPr>
            <a:lvl8pPr lvl="7" algn="r">
              <a:lnSpc>
                <a:spcPct val="100000"/>
              </a:lnSpc>
              <a:spcBef>
                <a:spcPts val="1600"/>
              </a:spcBef>
              <a:spcAft>
                <a:spcPts val="0"/>
              </a:spcAft>
              <a:buSzPts val="1800"/>
              <a:buNone/>
              <a:defRPr sz="1800"/>
            </a:lvl8pPr>
            <a:lvl9pPr lvl="8" algn="r">
              <a:lnSpc>
                <a:spcPct val="100000"/>
              </a:lnSpc>
              <a:spcBef>
                <a:spcPts val="1600"/>
              </a:spcBef>
              <a:spcAft>
                <a:spcPts val="1600"/>
              </a:spcAft>
              <a:buSzPts val="1800"/>
              <a:buNone/>
              <a:defRPr sz="1800"/>
            </a:lvl9pPr>
          </a:lstStyle>
          <a:p>
            <a:endParaRPr/>
          </a:p>
        </p:txBody>
      </p:sp>
      <p:sp>
        <p:nvSpPr>
          <p:cNvPr id="147" name="Google Shape;147;p66"/>
          <p:cNvSpPr txBox="1">
            <a:spLocks noGrp="1"/>
          </p:cNvSpPr>
          <p:nvPr>
            <p:ph type="title"/>
          </p:nvPr>
        </p:nvSpPr>
        <p:spPr>
          <a:xfrm>
            <a:off x="720000" y="540000"/>
            <a:ext cx="4966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solidFill>
          <a:schemeClr val="lt1"/>
        </a:solidFill>
        <a:effectLst/>
      </p:bgPr>
    </p:bg>
    <p:spTree>
      <p:nvGrpSpPr>
        <p:cNvPr id="1" name="Shape 148"/>
        <p:cNvGrpSpPr/>
        <p:nvPr/>
      </p:nvGrpSpPr>
      <p:grpSpPr>
        <a:xfrm>
          <a:off x="0" y="0"/>
          <a:ext cx="0" cy="0"/>
          <a:chOff x="0" y="0"/>
          <a:chExt cx="0" cy="0"/>
        </a:xfrm>
      </p:grpSpPr>
      <p:sp>
        <p:nvSpPr>
          <p:cNvPr id="149" name="Google Shape;149;p67"/>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50" name="Google Shape;150;p67"/>
          <p:cNvSpPr/>
          <p:nvPr/>
        </p:nvSpPr>
        <p:spPr>
          <a:xfrm>
            <a:off x="3515050" y="540000"/>
            <a:ext cx="4908900" cy="227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7"/>
          <p:cNvSpPr txBox="1">
            <a:spLocks noGrp="1"/>
          </p:cNvSpPr>
          <p:nvPr>
            <p:ph type="subTitle" idx="1"/>
          </p:nvPr>
        </p:nvSpPr>
        <p:spPr>
          <a:xfrm>
            <a:off x="2314725" y="24964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2" name="Google Shape;152;p67"/>
          <p:cNvSpPr txBox="1">
            <a:spLocks noGrp="1"/>
          </p:cNvSpPr>
          <p:nvPr>
            <p:ph type="subTitle" idx="2"/>
          </p:nvPr>
        </p:nvSpPr>
        <p:spPr>
          <a:xfrm>
            <a:off x="5943750" y="24964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3" name="Google Shape;153;p67"/>
          <p:cNvSpPr txBox="1">
            <a:spLocks noGrp="1"/>
          </p:cNvSpPr>
          <p:nvPr>
            <p:ph type="subTitle" idx="3"/>
          </p:nvPr>
        </p:nvSpPr>
        <p:spPr>
          <a:xfrm>
            <a:off x="2314725" y="2179175"/>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4" name="Google Shape;154;p67"/>
          <p:cNvSpPr txBox="1">
            <a:spLocks noGrp="1"/>
          </p:cNvSpPr>
          <p:nvPr>
            <p:ph type="subTitle" idx="4"/>
          </p:nvPr>
        </p:nvSpPr>
        <p:spPr>
          <a:xfrm>
            <a:off x="5943750" y="2179175"/>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5" name="Google Shape;155;p67"/>
          <p:cNvSpPr txBox="1">
            <a:spLocks noGrp="1"/>
          </p:cNvSpPr>
          <p:nvPr>
            <p:ph type="subTitle" idx="5"/>
          </p:nvPr>
        </p:nvSpPr>
        <p:spPr>
          <a:xfrm>
            <a:off x="2314725" y="3858525"/>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6" name="Google Shape;156;p67"/>
          <p:cNvSpPr txBox="1">
            <a:spLocks noGrp="1"/>
          </p:cNvSpPr>
          <p:nvPr>
            <p:ph type="subTitle" idx="6"/>
          </p:nvPr>
        </p:nvSpPr>
        <p:spPr>
          <a:xfrm>
            <a:off x="5943750" y="3858525"/>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7" name="Google Shape;157;p67"/>
          <p:cNvSpPr txBox="1">
            <a:spLocks noGrp="1"/>
          </p:cNvSpPr>
          <p:nvPr>
            <p:ph type="subTitle" idx="7"/>
          </p:nvPr>
        </p:nvSpPr>
        <p:spPr>
          <a:xfrm>
            <a:off x="2314725" y="3541250"/>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8" name="Google Shape;158;p67"/>
          <p:cNvSpPr txBox="1">
            <a:spLocks noGrp="1"/>
          </p:cNvSpPr>
          <p:nvPr>
            <p:ph type="subTitle" idx="8"/>
          </p:nvPr>
        </p:nvSpPr>
        <p:spPr>
          <a:xfrm>
            <a:off x="5943750" y="3541250"/>
            <a:ext cx="2285700" cy="33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lt2"/>
                </a:solidFill>
                <a:latin typeface="Reem Kufi"/>
                <a:ea typeface="Reem Kufi"/>
                <a:cs typeface="Reem Kufi"/>
                <a:sym typeface="Reem Kufi"/>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9" name="Google Shape;159;p67"/>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llet Point 1">
  <p:cSld name="CUSTOM_7">
    <p:bg>
      <p:bgPr>
        <a:solidFill>
          <a:schemeClr val="lt1"/>
        </a:solidFill>
        <a:effectLst/>
      </p:bgPr>
    </p:bg>
    <p:spTree>
      <p:nvGrpSpPr>
        <p:cNvPr id="1" name="Shape 160"/>
        <p:cNvGrpSpPr/>
        <p:nvPr/>
      </p:nvGrpSpPr>
      <p:grpSpPr>
        <a:xfrm>
          <a:off x="0" y="0"/>
          <a:ext cx="0" cy="0"/>
          <a:chOff x="0" y="0"/>
          <a:chExt cx="0" cy="0"/>
        </a:xfrm>
      </p:grpSpPr>
      <p:sp>
        <p:nvSpPr>
          <p:cNvPr id="161" name="Google Shape;161;p68"/>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8"/>
          <p:cNvSpPr txBox="1">
            <a:spLocks noGrp="1"/>
          </p:cNvSpPr>
          <p:nvPr>
            <p:ph type="title"/>
          </p:nvPr>
        </p:nvSpPr>
        <p:spPr>
          <a:xfrm>
            <a:off x="5360825" y="540000"/>
            <a:ext cx="3063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 name="Google Shape;163;p68"/>
          <p:cNvSpPr txBox="1">
            <a:spLocks noGrp="1"/>
          </p:cNvSpPr>
          <p:nvPr>
            <p:ph type="subTitle" idx="1"/>
          </p:nvPr>
        </p:nvSpPr>
        <p:spPr>
          <a:xfrm>
            <a:off x="1160550" y="1619250"/>
            <a:ext cx="4758900" cy="252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600"/>
              <a:buChar char="●"/>
              <a:defRPr sz="16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a:endParaRPr/>
          </a:p>
        </p:txBody>
      </p:sp>
      <p:sp>
        <p:nvSpPr>
          <p:cNvPr id="164" name="Google Shape;164;p68"/>
          <p:cNvSpPr/>
          <p:nvPr/>
        </p:nvSpPr>
        <p:spPr>
          <a:xfrm flipH="1">
            <a:off x="3515112" y="4341175"/>
            <a:ext cx="4908900" cy="227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 Point 2">
  <p:cSld name="CUSTOM_7_1">
    <p:bg>
      <p:bgPr>
        <a:solidFill>
          <a:schemeClr val="lt1"/>
        </a:solidFill>
        <a:effectLst/>
      </p:bgPr>
    </p:bg>
    <p:spTree>
      <p:nvGrpSpPr>
        <p:cNvPr id="1" name="Shape 165"/>
        <p:cNvGrpSpPr/>
        <p:nvPr/>
      </p:nvGrpSpPr>
      <p:grpSpPr>
        <a:xfrm>
          <a:off x="0" y="0"/>
          <a:ext cx="0" cy="0"/>
          <a:chOff x="0" y="0"/>
          <a:chExt cx="0" cy="0"/>
        </a:xfrm>
      </p:grpSpPr>
      <p:sp>
        <p:nvSpPr>
          <p:cNvPr id="166" name="Google Shape;166;p69"/>
          <p:cNvSpPr txBox="1">
            <a:spLocks noGrp="1"/>
          </p:cNvSpPr>
          <p:nvPr>
            <p:ph type="subTitle" idx="1"/>
          </p:nvPr>
        </p:nvSpPr>
        <p:spPr>
          <a:xfrm>
            <a:off x="1160550" y="1619250"/>
            <a:ext cx="4758900" cy="29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167" name="Google Shape;167;p69"/>
          <p:cNvSpPr txBox="1">
            <a:spLocks noGrp="1"/>
          </p:cNvSpPr>
          <p:nvPr>
            <p:ph type="title"/>
          </p:nvPr>
        </p:nvSpPr>
        <p:spPr>
          <a:xfrm>
            <a:off x="720000" y="540000"/>
            <a:ext cx="3852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168" name="Google Shape;168;p69"/>
          <p:cNvSpPr/>
          <p:nvPr/>
        </p:nvSpPr>
        <p:spPr>
          <a:xfrm>
            <a:off x="4250775" y="540000"/>
            <a:ext cx="4173300" cy="227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9"/>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6">
    <p:bg>
      <p:bgPr>
        <a:solidFill>
          <a:schemeClr val="lt1"/>
        </a:solidFill>
        <a:effectLst/>
      </p:bgPr>
    </p:bg>
    <p:spTree>
      <p:nvGrpSpPr>
        <p:cNvPr id="1" name="Shape 170"/>
        <p:cNvGrpSpPr/>
        <p:nvPr/>
      </p:nvGrpSpPr>
      <p:grpSpPr>
        <a:xfrm>
          <a:off x="0" y="0"/>
          <a:ext cx="0" cy="0"/>
          <a:chOff x="0" y="0"/>
          <a:chExt cx="0" cy="0"/>
        </a:xfrm>
      </p:grpSpPr>
      <p:sp>
        <p:nvSpPr>
          <p:cNvPr id="171" name="Google Shape;171;p70"/>
          <p:cNvSpPr txBox="1">
            <a:spLocks noGrp="1"/>
          </p:cNvSpPr>
          <p:nvPr>
            <p:ph type="title"/>
          </p:nvPr>
        </p:nvSpPr>
        <p:spPr>
          <a:xfrm>
            <a:off x="720000" y="540000"/>
            <a:ext cx="2861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70"/>
          <p:cNvSpPr txBox="1"/>
          <p:nvPr/>
        </p:nvSpPr>
        <p:spPr>
          <a:xfrm>
            <a:off x="2293625" y="3662200"/>
            <a:ext cx="4552800"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300"/>
              </a:spcBef>
              <a:spcAft>
                <a:spcPts val="0"/>
              </a:spcAft>
              <a:buClr>
                <a:srgbClr val="000000"/>
              </a:buClr>
              <a:buSzPts val="1200"/>
              <a:buFont typeface="Arial"/>
              <a:buNone/>
            </a:pPr>
            <a:r>
              <a:rPr lang="en" sz="1200" b="0" i="0" u="none" strike="noStrike" cap="none">
                <a:solidFill>
                  <a:schemeClr val="dk2"/>
                </a:solidFill>
                <a:latin typeface="Source Sans Pro"/>
                <a:ea typeface="Source Sans Pro"/>
                <a:cs typeface="Source Sans Pro"/>
                <a:sym typeface="Source Sans Pro"/>
              </a:rPr>
              <a:t>CREDITS: This presentation template was created by </a:t>
            </a:r>
            <a:r>
              <a:rPr lang="en" sz="1200" b="1" i="0" u="none" strike="noStrike" cap="none">
                <a:solidFill>
                  <a:schemeClr val="dk2"/>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2"/>
                </a:solidFill>
                <a:latin typeface="Source Sans Pro"/>
                <a:ea typeface="Source Sans Pro"/>
                <a:cs typeface="Source Sans Pro"/>
                <a:sym typeface="Source Sans Pro"/>
              </a:rPr>
              <a:t>, including icons by </a:t>
            </a:r>
            <a:r>
              <a:rPr lang="en" sz="1200" b="1" i="0" u="none" strike="noStrike" cap="none">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2"/>
                </a:solidFill>
                <a:latin typeface="Source Sans Pro"/>
                <a:ea typeface="Source Sans Pro"/>
                <a:cs typeface="Source Sans Pro"/>
                <a:sym typeface="Source Sans Pro"/>
              </a:rPr>
              <a:t>, and infographics &amp; images by </a:t>
            </a:r>
            <a:r>
              <a:rPr lang="en" sz="1200" b="1" i="0" u="none" strike="noStrike" cap="none">
                <a:solidFill>
                  <a:schemeClr val="dk2"/>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b="1" i="0" u="none" strike="noStrike" cap="none">
              <a:solidFill>
                <a:schemeClr val="dk2"/>
              </a:solidFill>
              <a:latin typeface="Source Sans Pro"/>
              <a:ea typeface="Source Sans Pro"/>
              <a:cs typeface="Source Sans Pro"/>
              <a:sym typeface="Source Sans Pro"/>
            </a:endParaRPr>
          </a:p>
        </p:txBody>
      </p:sp>
      <p:sp>
        <p:nvSpPr>
          <p:cNvPr id="173" name="Google Shape;173;p70"/>
          <p:cNvSpPr txBox="1">
            <a:spLocks noGrp="1"/>
          </p:cNvSpPr>
          <p:nvPr>
            <p:ph type="subTitle" idx="1"/>
          </p:nvPr>
        </p:nvSpPr>
        <p:spPr>
          <a:xfrm>
            <a:off x="3101850" y="1499650"/>
            <a:ext cx="2940300" cy="110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74" name="Google Shape;174;p70"/>
          <p:cNvSpPr/>
          <p:nvPr/>
        </p:nvSpPr>
        <p:spPr>
          <a:xfrm flipH="1">
            <a:off x="7603425"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0"/>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8">
    <p:bg>
      <p:bgPr>
        <a:solidFill>
          <a:schemeClr val="lt1"/>
        </a:solidFill>
        <a:effectLst/>
      </p:bgPr>
    </p:bg>
    <p:spTree>
      <p:nvGrpSpPr>
        <p:cNvPr id="1" name="Shape 176"/>
        <p:cNvGrpSpPr/>
        <p:nvPr/>
      </p:nvGrpSpPr>
      <p:grpSpPr>
        <a:xfrm>
          <a:off x="0" y="0"/>
          <a:ext cx="0" cy="0"/>
          <a:chOff x="0" y="0"/>
          <a:chExt cx="0" cy="0"/>
        </a:xfrm>
      </p:grpSpPr>
      <p:sp>
        <p:nvSpPr>
          <p:cNvPr id="177" name="Google Shape;177;p71"/>
          <p:cNvSpPr txBox="1">
            <a:spLocks noGrp="1"/>
          </p:cNvSpPr>
          <p:nvPr>
            <p:ph type="ctrTitle"/>
          </p:nvPr>
        </p:nvSpPr>
        <p:spPr>
          <a:xfrm>
            <a:off x="2646000" y="2744300"/>
            <a:ext cx="3852000" cy="149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EBB55A"/>
              </a:buClr>
              <a:buSzPts val="5200"/>
              <a:buNone/>
              <a:defRPr sz="4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8" name="Google Shape;178;p71"/>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1"/>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3781075" y="1635450"/>
            <a:ext cx="1714500" cy="97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6000"/>
              <a:buNone/>
              <a:defRPr sz="6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0" name="Google Shape;30;p45"/>
          <p:cNvSpPr txBox="1">
            <a:spLocks noGrp="1"/>
          </p:cNvSpPr>
          <p:nvPr>
            <p:ph type="title" idx="2"/>
          </p:nvPr>
        </p:nvSpPr>
        <p:spPr>
          <a:xfrm>
            <a:off x="2343300" y="2406625"/>
            <a:ext cx="4457700" cy="60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a:endParaRPr/>
          </a:p>
        </p:txBody>
      </p:sp>
      <p:sp>
        <p:nvSpPr>
          <p:cNvPr id="31" name="Google Shape;31;p45"/>
          <p:cNvSpPr/>
          <p:nvPr/>
        </p:nvSpPr>
        <p:spPr>
          <a:xfrm>
            <a:off x="3515050"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5"/>
          <p:cNvSpPr/>
          <p:nvPr/>
        </p:nvSpPr>
        <p:spPr>
          <a:xfrm>
            <a:off x="720000"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5"/>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5"/>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5"/>
          <p:cNvSpPr txBox="1">
            <a:spLocks noGrp="1"/>
          </p:cNvSpPr>
          <p:nvPr>
            <p:ph type="subTitle" idx="1"/>
          </p:nvPr>
        </p:nvSpPr>
        <p:spPr>
          <a:xfrm>
            <a:off x="2343300" y="2895900"/>
            <a:ext cx="4457700" cy="45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6"/>
        <p:cNvGrpSpPr/>
        <p:nvPr/>
      </p:nvGrpSpPr>
      <p:grpSpPr>
        <a:xfrm>
          <a:off x="0" y="0"/>
          <a:ext cx="0" cy="0"/>
          <a:chOff x="0" y="0"/>
          <a:chExt cx="0" cy="0"/>
        </a:xfrm>
      </p:grpSpPr>
      <p:sp>
        <p:nvSpPr>
          <p:cNvPr id="37" name="Google Shape;37;p46"/>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6"/>
          <p:cNvSpPr txBox="1">
            <a:spLocks noGrp="1"/>
          </p:cNvSpPr>
          <p:nvPr>
            <p:ph type="title"/>
          </p:nvPr>
        </p:nvSpPr>
        <p:spPr>
          <a:xfrm>
            <a:off x="3657825" y="540000"/>
            <a:ext cx="47661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46"/>
          <p:cNvSpPr txBox="1">
            <a:spLocks noGrp="1"/>
          </p:cNvSpPr>
          <p:nvPr>
            <p:ph type="subTitle" idx="1"/>
          </p:nvPr>
        </p:nvSpPr>
        <p:spPr>
          <a:xfrm>
            <a:off x="4278250" y="1258300"/>
            <a:ext cx="4145700" cy="72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1">
  <p:cSld name="CUSTOM_3_1">
    <p:spTree>
      <p:nvGrpSpPr>
        <p:cNvPr id="1" name="Shape 40"/>
        <p:cNvGrpSpPr/>
        <p:nvPr/>
      </p:nvGrpSpPr>
      <p:grpSpPr>
        <a:xfrm>
          <a:off x="0" y="0"/>
          <a:ext cx="0" cy="0"/>
          <a:chOff x="0" y="0"/>
          <a:chExt cx="0" cy="0"/>
        </a:xfrm>
      </p:grpSpPr>
      <p:sp>
        <p:nvSpPr>
          <p:cNvPr id="41" name="Google Shape;41;p47"/>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title"/>
          </p:nvPr>
        </p:nvSpPr>
        <p:spPr>
          <a:xfrm>
            <a:off x="4930625" y="540000"/>
            <a:ext cx="34932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p47"/>
          <p:cNvSpPr txBox="1">
            <a:spLocks noGrp="1"/>
          </p:cNvSpPr>
          <p:nvPr>
            <p:ph type="subTitle" idx="1"/>
          </p:nvPr>
        </p:nvSpPr>
        <p:spPr>
          <a:xfrm>
            <a:off x="723900" y="2076450"/>
            <a:ext cx="2790900" cy="16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00000"/>
              </a:lnSpc>
              <a:spcBef>
                <a:spcPts val="1600"/>
              </a:spcBef>
              <a:spcAft>
                <a:spcPts val="160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4"/>
        <p:cNvGrpSpPr/>
        <p:nvPr/>
      </p:nvGrpSpPr>
      <p:grpSpPr>
        <a:xfrm>
          <a:off x="0" y="0"/>
          <a:ext cx="0" cy="0"/>
          <a:chOff x="0" y="0"/>
          <a:chExt cx="0" cy="0"/>
        </a:xfrm>
      </p:grpSpPr>
      <p:sp>
        <p:nvSpPr>
          <p:cNvPr id="45" name="Google Shape;45;p48"/>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a:endParaRPr/>
          </a:p>
        </p:txBody>
      </p:sp>
      <p:sp>
        <p:nvSpPr>
          <p:cNvPr id="46" name="Google Shape;46;p48"/>
          <p:cNvSpPr txBox="1">
            <a:spLocks noGrp="1"/>
          </p:cNvSpPr>
          <p:nvPr>
            <p:ph type="subTitle" idx="1"/>
          </p:nvPr>
        </p:nvSpPr>
        <p:spPr>
          <a:xfrm>
            <a:off x="1552725" y="25726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7" name="Google Shape;47;p48"/>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8"/>
          <p:cNvSpPr txBox="1">
            <a:spLocks noGrp="1"/>
          </p:cNvSpPr>
          <p:nvPr>
            <p:ph type="subTitle" idx="2"/>
          </p:nvPr>
        </p:nvSpPr>
        <p:spPr>
          <a:xfrm>
            <a:off x="5410350" y="2572650"/>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9" name="Google Shape;49;p48"/>
          <p:cNvSpPr txBox="1">
            <a:spLocks noGrp="1"/>
          </p:cNvSpPr>
          <p:nvPr>
            <p:ph type="subTitle" idx="3"/>
          </p:nvPr>
        </p:nvSpPr>
        <p:spPr>
          <a:xfrm>
            <a:off x="3481525" y="3896625"/>
            <a:ext cx="2285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0" name="Google Shape;50;p48"/>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8"/>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52"/>
        <p:cNvGrpSpPr/>
        <p:nvPr/>
      </p:nvGrpSpPr>
      <p:grpSpPr>
        <a:xfrm>
          <a:off x="0" y="0"/>
          <a:ext cx="0" cy="0"/>
          <a:chOff x="0" y="0"/>
          <a:chExt cx="0" cy="0"/>
        </a:xfrm>
      </p:grpSpPr>
      <p:sp>
        <p:nvSpPr>
          <p:cNvPr id="53" name="Google Shape;53;p49"/>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9"/>
          <p:cNvSpPr txBox="1">
            <a:spLocks noGrp="1"/>
          </p:cNvSpPr>
          <p:nvPr>
            <p:ph type="title"/>
          </p:nvPr>
        </p:nvSpPr>
        <p:spPr>
          <a:xfrm>
            <a:off x="5360825" y="540000"/>
            <a:ext cx="3063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sp>
        <p:nvSpPr>
          <p:cNvPr id="56" name="Google Shape;56;p50"/>
          <p:cNvSpPr txBox="1">
            <a:spLocks noGrp="1"/>
          </p:cNvSpPr>
          <p:nvPr>
            <p:ph type="ctrTitle"/>
          </p:nvPr>
        </p:nvSpPr>
        <p:spPr>
          <a:xfrm>
            <a:off x="1566750" y="1538250"/>
            <a:ext cx="6010500" cy="206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6000"/>
              <a:buNone/>
              <a:defRPr sz="60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a:endParaRPr/>
          </a:p>
        </p:txBody>
      </p:sp>
      <p:sp>
        <p:nvSpPr>
          <p:cNvPr id="57" name="Google Shape;57;p50"/>
          <p:cNvSpPr/>
          <p:nvPr/>
        </p:nvSpPr>
        <p:spPr>
          <a:xfrm flipH="1">
            <a:off x="720062"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0"/>
          <p:cNvSpPr/>
          <p:nvPr/>
        </p:nvSpPr>
        <p:spPr>
          <a:xfrm flipH="1">
            <a:off x="3515112"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0"/>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0"/>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61"/>
        <p:cNvGrpSpPr/>
        <p:nvPr/>
      </p:nvGrpSpPr>
      <p:grpSpPr>
        <a:xfrm>
          <a:off x="0" y="0"/>
          <a:ext cx="0" cy="0"/>
          <a:chOff x="0" y="0"/>
          <a:chExt cx="0" cy="0"/>
        </a:xfrm>
      </p:grpSpPr>
      <p:sp>
        <p:nvSpPr>
          <p:cNvPr id="62" name="Google Shape;62;p51"/>
          <p:cNvSpPr txBox="1">
            <a:spLocks noGrp="1"/>
          </p:cNvSpPr>
          <p:nvPr>
            <p:ph type="body" idx="1"/>
          </p:nvPr>
        </p:nvSpPr>
        <p:spPr>
          <a:xfrm>
            <a:off x="1192350" y="1286875"/>
            <a:ext cx="6759300" cy="3172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160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63" name="Google Shape;63;p51"/>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1"/>
          <p:cNvSpPr txBox="1">
            <a:spLocks noGrp="1"/>
          </p:cNvSpPr>
          <p:nvPr>
            <p:ph type="title"/>
          </p:nvPr>
        </p:nvSpPr>
        <p:spPr>
          <a:xfrm>
            <a:off x="2410375" y="540000"/>
            <a:ext cx="60135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3000"/>
              <a:buNone/>
              <a:defRPr sz="3000">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eem Kufi"/>
              <a:buNone/>
              <a:defRPr sz="2800" b="0" i="0" u="none" strike="noStrike" cap="none">
                <a:solidFill>
                  <a:schemeClr val="dk1"/>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Source Sans Pro"/>
              <a:buChar char="●"/>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592850" y="2257100"/>
            <a:ext cx="5958300" cy="9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b="1"/>
              <a:t>White Rock</a:t>
            </a:r>
            <a:endParaRPr b="1"/>
          </a:p>
        </p:txBody>
      </p:sp>
      <p:sp>
        <p:nvSpPr>
          <p:cNvPr id="185" name="Google Shape;185;p1"/>
          <p:cNvSpPr txBox="1">
            <a:spLocks noGrp="1"/>
          </p:cNvSpPr>
          <p:nvPr>
            <p:ph type="subTitle" idx="1"/>
          </p:nvPr>
        </p:nvSpPr>
        <p:spPr>
          <a:xfrm>
            <a:off x="1318325" y="1786700"/>
            <a:ext cx="6861300" cy="47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BC2406 Analytics I: Visual and Predictive Analytics</a:t>
            </a:r>
            <a:endParaRPr/>
          </a:p>
          <a:p>
            <a:pPr marL="0" lvl="0" indent="0" algn="r" rtl="0">
              <a:lnSpc>
                <a:spcPct val="100000"/>
              </a:lnSpc>
              <a:spcBef>
                <a:spcPts val="0"/>
              </a:spcBef>
              <a:spcAft>
                <a:spcPts val="0"/>
              </a:spcAft>
              <a:buSzPts val="1800"/>
              <a:buNone/>
            </a:pPr>
            <a:r>
              <a:rPr lang="en"/>
              <a:t> </a:t>
            </a:r>
            <a:endParaRPr sz="1800">
              <a:solidFill>
                <a:schemeClr val="dk2"/>
              </a:solidFill>
            </a:endParaRPr>
          </a:p>
        </p:txBody>
      </p:sp>
      <p:sp>
        <p:nvSpPr>
          <p:cNvPr id="186" name="Google Shape;186;p1"/>
          <p:cNvSpPr/>
          <p:nvPr/>
        </p:nvSpPr>
        <p:spPr>
          <a:xfrm rot="5400000">
            <a:off x="4558741" y="2409699"/>
            <a:ext cx="26525" cy="186767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txBox="1"/>
          <p:nvPr/>
        </p:nvSpPr>
        <p:spPr>
          <a:xfrm>
            <a:off x="51275" y="3330275"/>
            <a:ext cx="9395400" cy="17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eem Kufi"/>
                <a:ea typeface="Reem Kufi"/>
                <a:cs typeface="Reem Kufi"/>
                <a:sym typeface="Reem Kufi"/>
              </a:rPr>
              <a:t>Presentation by: </a:t>
            </a:r>
            <a:endParaRPr sz="1800" b="1" i="0" u="none" strike="noStrike" cap="none">
              <a:solidFill>
                <a:srgbClr val="000000"/>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Ng Chi Hui (U1922243C)</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Josiah Goh (U1810793E)</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Jarrel Kong Kai Jit (U1910901J)</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Wang Liang Yi (U1920597H)</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Shaun Leow (U1921323A)</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Reem Kufi"/>
                <a:ea typeface="Reem Kufi"/>
                <a:cs typeface="Reem Kufi"/>
                <a:sym typeface="Reem Kufi"/>
              </a:rPr>
              <a:t>Yuki Yap (U1910716A)</a:t>
            </a:r>
            <a:endParaRPr sz="15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188" name="Google Shape;188;p1"/>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0"/>
          <p:cNvSpPr txBox="1">
            <a:spLocks noGrp="1"/>
          </p:cNvSpPr>
          <p:nvPr>
            <p:ph type="title"/>
          </p:nvPr>
        </p:nvSpPr>
        <p:spPr>
          <a:xfrm>
            <a:off x="3781075" y="1635450"/>
            <a:ext cx="1714500" cy="97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02</a:t>
            </a:r>
            <a:endParaRPr/>
          </a:p>
        </p:txBody>
      </p:sp>
      <p:sp>
        <p:nvSpPr>
          <p:cNvPr id="280" name="Google Shape;280;p10"/>
          <p:cNvSpPr txBox="1">
            <a:spLocks noGrp="1"/>
          </p:cNvSpPr>
          <p:nvPr>
            <p:ph type="title" idx="2"/>
          </p:nvPr>
        </p:nvSpPr>
        <p:spPr>
          <a:xfrm>
            <a:off x="-159800" y="2406625"/>
            <a:ext cx="9438300" cy="609600"/>
          </a:xfrm>
          <a:prstGeom prst="rect">
            <a:avLst/>
          </a:prstGeom>
          <a:noFill/>
          <a:ln>
            <a:noFill/>
          </a:ln>
        </p:spPr>
        <p:txBody>
          <a:bodyPr spcFirstLastPara="1" wrap="square" lIns="91425" tIns="91425" rIns="83775" bIns="91425" anchor="t" anchorCtr="0">
            <a:noAutofit/>
          </a:bodyPr>
          <a:lstStyle/>
          <a:p>
            <a:pPr marL="0" lvl="0" indent="0" algn="ctr" rtl="0">
              <a:lnSpc>
                <a:spcPct val="100000"/>
              </a:lnSpc>
              <a:spcBef>
                <a:spcPts val="0"/>
              </a:spcBef>
              <a:spcAft>
                <a:spcPts val="0"/>
              </a:spcAft>
              <a:buSzPts val="3000"/>
              <a:buNone/>
            </a:pPr>
            <a:r>
              <a:rPr lang="en"/>
              <a:t>BUSINESS RECOMMENDATIONS</a:t>
            </a:r>
            <a:endParaRPr>
              <a:solidFill>
                <a:schemeClr val="lt2"/>
              </a:solidFill>
            </a:endParaRPr>
          </a:p>
        </p:txBody>
      </p:sp>
      <p:sp>
        <p:nvSpPr>
          <p:cNvPr id="281" name="Google Shape;281;p10"/>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
          <p:cNvSpPr txBox="1"/>
          <p:nvPr/>
        </p:nvSpPr>
        <p:spPr>
          <a:xfrm>
            <a:off x="1344100" y="4098575"/>
            <a:ext cx="7689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eem Kufi"/>
                <a:ea typeface="Reem Kufi"/>
                <a:cs typeface="Reem Kufi"/>
                <a:sym typeface="Reem Kufi"/>
              </a:rPr>
              <a:t>Age</a:t>
            </a:r>
            <a:endParaRPr sz="1700" b="0" i="0" u="none" strike="noStrike" cap="none">
              <a:solidFill>
                <a:srgbClr val="000000"/>
              </a:solidFill>
              <a:latin typeface="Reem Kufi"/>
              <a:ea typeface="Reem Kufi"/>
              <a:cs typeface="Reem Kufi"/>
              <a:sym typeface="Reem Kufi"/>
            </a:endParaRPr>
          </a:p>
        </p:txBody>
      </p:sp>
      <p:sp>
        <p:nvSpPr>
          <p:cNvPr id="287" name="Google Shape;287;p11"/>
          <p:cNvSpPr txBox="1"/>
          <p:nvPr/>
        </p:nvSpPr>
        <p:spPr>
          <a:xfrm>
            <a:off x="3922509" y="4098575"/>
            <a:ext cx="12990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Reem Kufi"/>
                <a:ea typeface="Reem Kufi"/>
                <a:cs typeface="Reem Kufi"/>
                <a:sym typeface="Reem Kufi"/>
              </a:rPr>
              <a:t>Gender</a:t>
            </a:r>
            <a:endParaRPr sz="1700" b="0" i="0" u="none" strike="noStrike" cap="none">
              <a:solidFill>
                <a:schemeClr val="dk1"/>
              </a:solidFill>
              <a:latin typeface="Reem Kufi"/>
              <a:ea typeface="Reem Kufi"/>
              <a:cs typeface="Reem Kufi"/>
              <a:sym typeface="Reem Kufi"/>
            </a:endParaRPr>
          </a:p>
        </p:txBody>
      </p:sp>
      <p:sp>
        <p:nvSpPr>
          <p:cNvPr id="288" name="Google Shape;288;p11"/>
          <p:cNvSpPr txBox="1"/>
          <p:nvPr/>
        </p:nvSpPr>
        <p:spPr>
          <a:xfrm>
            <a:off x="6528100" y="4098575"/>
            <a:ext cx="1880700" cy="9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Reem Kufi"/>
                <a:ea typeface="Reem Kufi"/>
                <a:cs typeface="Reem Kufi"/>
                <a:sym typeface="Reem Kufi"/>
              </a:rPr>
              <a:t>No. of Dependents</a:t>
            </a:r>
            <a:endParaRPr sz="1700" b="0" i="0" u="none" strike="noStrike" cap="none">
              <a:solidFill>
                <a:schemeClr val="dk1"/>
              </a:solidFill>
              <a:latin typeface="Reem Kufi"/>
              <a:ea typeface="Reem Kufi"/>
              <a:cs typeface="Reem Kufi"/>
              <a:sym typeface="Reem Kufi"/>
            </a:endParaRPr>
          </a:p>
        </p:txBody>
      </p:sp>
      <p:sp>
        <p:nvSpPr>
          <p:cNvPr id="289" name="Google Shape;289;p11"/>
          <p:cNvSpPr txBox="1">
            <a:spLocks noGrp="1"/>
          </p:cNvSpPr>
          <p:nvPr>
            <p:ph type="title"/>
          </p:nvPr>
        </p:nvSpPr>
        <p:spPr>
          <a:xfrm>
            <a:off x="1667900" y="374450"/>
            <a:ext cx="747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Increasing Inflows - Mapping Relationships</a:t>
            </a:r>
            <a:endParaRPr b="1"/>
          </a:p>
        </p:txBody>
      </p:sp>
      <p:pic>
        <p:nvPicPr>
          <p:cNvPr id="290" name="Google Shape;290;p11"/>
          <p:cNvPicPr preferRelativeResize="0"/>
          <p:nvPr/>
        </p:nvPicPr>
        <p:blipFill rotWithShape="1">
          <a:blip r:embed="rId3">
            <a:alphaModFix/>
          </a:blip>
          <a:srcRect/>
          <a:stretch/>
        </p:blipFill>
        <p:spPr>
          <a:xfrm>
            <a:off x="841215" y="1867965"/>
            <a:ext cx="1774675" cy="1774675"/>
          </a:xfrm>
          <a:prstGeom prst="rect">
            <a:avLst/>
          </a:prstGeom>
          <a:noFill/>
          <a:ln>
            <a:noFill/>
          </a:ln>
        </p:spPr>
      </p:pic>
      <p:pic>
        <p:nvPicPr>
          <p:cNvPr id="291" name="Google Shape;291;p11"/>
          <p:cNvPicPr preferRelativeResize="0"/>
          <p:nvPr/>
        </p:nvPicPr>
        <p:blipFill rotWithShape="1">
          <a:blip r:embed="rId4">
            <a:alphaModFix/>
          </a:blip>
          <a:srcRect/>
          <a:stretch/>
        </p:blipFill>
        <p:spPr>
          <a:xfrm>
            <a:off x="3631650" y="1867964"/>
            <a:ext cx="1880700" cy="1880724"/>
          </a:xfrm>
          <a:prstGeom prst="rect">
            <a:avLst/>
          </a:prstGeom>
          <a:noFill/>
          <a:ln>
            <a:noFill/>
          </a:ln>
        </p:spPr>
      </p:pic>
      <p:pic>
        <p:nvPicPr>
          <p:cNvPr id="292" name="Google Shape;292;p11"/>
          <p:cNvPicPr preferRelativeResize="0"/>
          <p:nvPr/>
        </p:nvPicPr>
        <p:blipFill rotWithShape="1">
          <a:blip r:embed="rId5">
            <a:alphaModFix/>
          </a:blip>
          <a:srcRect/>
          <a:stretch/>
        </p:blipFill>
        <p:spPr>
          <a:xfrm>
            <a:off x="6581113" y="1867975"/>
            <a:ext cx="1774674" cy="1774674"/>
          </a:xfrm>
          <a:prstGeom prst="rect">
            <a:avLst/>
          </a:prstGeom>
          <a:noFill/>
          <a:ln>
            <a:noFill/>
          </a:ln>
        </p:spPr>
      </p:pic>
      <p:pic>
        <p:nvPicPr>
          <p:cNvPr id="293" name="Google Shape;293;p11"/>
          <p:cNvPicPr preferRelativeResize="0"/>
          <p:nvPr/>
        </p:nvPicPr>
        <p:blipFill rotWithShape="1">
          <a:blip r:embed="rId6">
            <a:alphaModFix/>
          </a:blip>
          <a:srcRect/>
          <a:stretch/>
        </p:blipFill>
        <p:spPr>
          <a:xfrm>
            <a:off x="152400" y="4680950"/>
            <a:ext cx="8839203" cy="382119"/>
          </a:xfrm>
          <a:prstGeom prst="rect">
            <a:avLst/>
          </a:prstGeom>
          <a:noFill/>
          <a:ln>
            <a:noFill/>
          </a:ln>
        </p:spPr>
      </p:pic>
      <p:sp>
        <p:nvSpPr>
          <p:cNvPr id="294" name="Google Shape;294;p11"/>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2"/>
          <p:cNvSpPr/>
          <p:nvPr/>
        </p:nvSpPr>
        <p:spPr>
          <a:xfrm>
            <a:off x="1144763" y="1257750"/>
            <a:ext cx="2475600" cy="2475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2"/>
          <p:cNvSpPr/>
          <p:nvPr/>
        </p:nvSpPr>
        <p:spPr>
          <a:xfrm>
            <a:off x="2929200" y="2278350"/>
            <a:ext cx="3499500" cy="34995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2"/>
          <p:cNvSpPr/>
          <p:nvPr/>
        </p:nvSpPr>
        <p:spPr>
          <a:xfrm>
            <a:off x="5839800" y="898800"/>
            <a:ext cx="2888700" cy="28887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2"/>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solidFill>
                  <a:schemeClr val="lt2"/>
                </a:solidFill>
              </a:rPr>
              <a:t>Insights</a:t>
            </a:r>
            <a:endParaRPr b="1">
              <a:solidFill>
                <a:schemeClr val="lt2"/>
              </a:solidFill>
            </a:endParaRPr>
          </a:p>
        </p:txBody>
      </p:sp>
      <p:cxnSp>
        <p:nvCxnSpPr>
          <p:cNvPr id="303" name="Google Shape;303;p12"/>
          <p:cNvCxnSpPr/>
          <p:nvPr/>
        </p:nvCxnSpPr>
        <p:spPr>
          <a:xfrm>
            <a:off x="2024088" y="2372725"/>
            <a:ext cx="717000" cy="0"/>
          </a:xfrm>
          <a:prstGeom prst="straightConnector1">
            <a:avLst/>
          </a:prstGeom>
          <a:noFill/>
          <a:ln w="19050" cap="flat" cmpd="sng">
            <a:solidFill>
              <a:srgbClr val="000000"/>
            </a:solidFill>
            <a:prstDash val="solid"/>
            <a:round/>
            <a:headEnd type="none" w="sm" len="sm"/>
            <a:tailEnd type="none" w="sm" len="sm"/>
          </a:ln>
        </p:spPr>
      </p:cxnSp>
      <p:cxnSp>
        <p:nvCxnSpPr>
          <p:cNvPr id="304" name="Google Shape;304;p12"/>
          <p:cNvCxnSpPr/>
          <p:nvPr/>
        </p:nvCxnSpPr>
        <p:spPr>
          <a:xfrm>
            <a:off x="4252704" y="3787500"/>
            <a:ext cx="717000" cy="0"/>
          </a:xfrm>
          <a:prstGeom prst="straightConnector1">
            <a:avLst/>
          </a:prstGeom>
          <a:noFill/>
          <a:ln w="19050" cap="flat" cmpd="sng">
            <a:solidFill>
              <a:srgbClr val="000000"/>
            </a:solidFill>
            <a:prstDash val="solid"/>
            <a:round/>
            <a:headEnd type="none" w="sm" len="sm"/>
            <a:tailEnd type="none" w="sm" len="sm"/>
          </a:ln>
        </p:spPr>
      </p:cxnSp>
      <p:cxnSp>
        <p:nvCxnSpPr>
          <p:cNvPr id="305" name="Google Shape;305;p12"/>
          <p:cNvCxnSpPr/>
          <p:nvPr/>
        </p:nvCxnSpPr>
        <p:spPr>
          <a:xfrm>
            <a:off x="6925638" y="2343150"/>
            <a:ext cx="717000" cy="0"/>
          </a:xfrm>
          <a:prstGeom prst="straightConnector1">
            <a:avLst/>
          </a:prstGeom>
          <a:noFill/>
          <a:ln w="19050" cap="flat" cmpd="sng">
            <a:solidFill>
              <a:srgbClr val="000000"/>
            </a:solidFill>
            <a:prstDash val="solid"/>
            <a:round/>
            <a:headEnd type="none" w="sm" len="sm"/>
            <a:tailEnd type="none" w="sm" len="sm"/>
          </a:ln>
        </p:spPr>
      </p:cxnSp>
      <p:pic>
        <p:nvPicPr>
          <p:cNvPr id="306" name="Google Shape;306;p12"/>
          <p:cNvPicPr preferRelativeResize="0"/>
          <p:nvPr/>
        </p:nvPicPr>
        <p:blipFill rotWithShape="1">
          <a:blip r:embed="rId3">
            <a:alphaModFix/>
          </a:blip>
          <a:srcRect/>
          <a:stretch/>
        </p:blipFill>
        <p:spPr>
          <a:xfrm>
            <a:off x="152400" y="4680950"/>
            <a:ext cx="8839203" cy="382119"/>
          </a:xfrm>
          <a:prstGeom prst="rect">
            <a:avLst/>
          </a:prstGeom>
          <a:noFill/>
          <a:ln>
            <a:noFill/>
          </a:ln>
        </p:spPr>
      </p:pic>
      <p:sp>
        <p:nvSpPr>
          <p:cNvPr id="307" name="Google Shape;307;p12"/>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
        <p:nvSpPr>
          <p:cNvPr id="308" name="Google Shape;308;p12"/>
          <p:cNvSpPr txBox="1"/>
          <p:nvPr/>
        </p:nvSpPr>
        <p:spPr>
          <a:xfrm>
            <a:off x="1349580" y="1769964"/>
            <a:ext cx="2065965"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3000" b="1" i="0" u="none" strike="noStrike" cap="none">
                <a:solidFill>
                  <a:srgbClr val="00B050"/>
                </a:solidFill>
                <a:latin typeface="Reem Kufi"/>
                <a:ea typeface="Reem Kufi"/>
                <a:cs typeface="Reem Kufi"/>
                <a:sym typeface="Reem Kufi"/>
              </a:rPr>
              <a:t>↑</a:t>
            </a:r>
            <a:r>
              <a:rPr lang="en" sz="1700" b="0" i="0" u="none" strike="noStrike" cap="none">
                <a:solidFill>
                  <a:srgbClr val="222222"/>
                </a:solidFill>
                <a:latin typeface="Reem Kufi"/>
                <a:ea typeface="Reem Kufi"/>
                <a:cs typeface="Reem Kufi"/>
                <a:sym typeface="Reem Kufi"/>
              </a:rPr>
              <a:t>Age:</a:t>
            </a:r>
            <a:r>
              <a:rPr lang="en" sz="3000" b="1" i="0" u="none" strike="noStrike" cap="none">
                <a:solidFill>
                  <a:srgbClr val="00B050"/>
                </a:solidFill>
                <a:latin typeface="Reem Kufi"/>
                <a:ea typeface="Reem Kufi"/>
                <a:cs typeface="Reem Kufi"/>
                <a:sym typeface="Reem Kufi"/>
              </a:rPr>
              <a:t>↑</a:t>
            </a:r>
            <a:r>
              <a:rPr lang="en" sz="1700" b="1" i="0" u="none" strike="noStrike" cap="none">
                <a:solidFill>
                  <a:srgbClr val="222222"/>
                </a:solidFill>
                <a:latin typeface="Reem Kufi"/>
                <a:ea typeface="Reem Kufi"/>
                <a:cs typeface="Reem Kufi"/>
                <a:sym typeface="Reem Kufi"/>
              </a:rPr>
              <a:t>Gold</a:t>
            </a:r>
            <a:endParaRPr/>
          </a:p>
        </p:txBody>
      </p:sp>
      <p:sp>
        <p:nvSpPr>
          <p:cNvPr id="309" name="Google Shape;309;p12"/>
          <p:cNvSpPr txBox="1"/>
          <p:nvPr/>
        </p:nvSpPr>
        <p:spPr>
          <a:xfrm>
            <a:off x="1271594" y="2371630"/>
            <a:ext cx="2287891"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3000" b="1" i="0" u="none" strike="noStrike" cap="none">
                <a:solidFill>
                  <a:srgbClr val="FF0000"/>
                </a:solidFill>
                <a:latin typeface="Reem Kufi"/>
                <a:ea typeface="Reem Kufi"/>
                <a:cs typeface="Reem Kufi"/>
                <a:sym typeface="Reem Kufi"/>
              </a:rPr>
              <a:t>↓</a:t>
            </a:r>
            <a:r>
              <a:rPr lang="en" sz="1500" b="0" i="0" u="none" strike="noStrike" cap="none">
                <a:solidFill>
                  <a:srgbClr val="222222"/>
                </a:solidFill>
                <a:latin typeface="Reem Kufi"/>
                <a:ea typeface="Reem Kufi"/>
                <a:cs typeface="Reem Kufi"/>
                <a:sym typeface="Reem Kufi"/>
              </a:rPr>
              <a:t>Age:</a:t>
            </a:r>
            <a:r>
              <a:rPr lang="en" sz="3000" b="1" i="0" u="none" strike="noStrike" cap="none">
                <a:solidFill>
                  <a:srgbClr val="00B050"/>
                </a:solidFill>
                <a:latin typeface="Reem Kufi"/>
                <a:ea typeface="Reem Kufi"/>
                <a:cs typeface="Reem Kufi"/>
                <a:sym typeface="Reem Kufi"/>
              </a:rPr>
              <a:t>↑</a:t>
            </a:r>
            <a:r>
              <a:rPr lang="en" sz="1500" b="1" i="0" u="none" strike="noStrike" cap="none">
                <a:solidFill>
                  <a:srgbClr val="222222"/>
                </a:solidFill>
                <a:latin typeface="Reem Kufi"/>
                <a:ea typeface="Reem Kufi"/>
                <a:cs typeface="Reem Kufi"/>
                <a:sym typeface="Reem Kufi"/>
              </a:rPr>
              <a:t>ETF Tech</a:t>
            </a:r>
            <a:endParaRPr/>
          </a:p>
        </p:txBody>
      </p:sp>
      <p:sp>
        <p:nvSpPr>
          <p:cNvPr id="310" name="Google Shape;310;p12"/>
          <p:cNvSpPr txBox="1"/>
          <p:nvPr/>
        </p:nvSpPr>
        <p:spPr>
          <a:xfrm>
            <a:off x="3578222" y="3209131"/>
            <a:ext cx="2065965"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3000" b="1" i="0" u="none" strike="noStrike" cap="none">
                <a:solidFill>
                  <a:srgbClr val="00B050"/>
                </a:solidFill>
                <a:latin typeface="Reem Kufi"/>
                <a:ea typeface="Reem Kufi"/>
                <a:cs typeface="Reem Kufi"/>
                <a:sym typeface="Reem Kufi"/>
              </a:rPr>
              <a:t>↑</a:t>
            </a:r>
            <a:r>
              <a:rPr lang="en" sz="1500" b="0" i="0" u="none" strike="noStrike" cap="none">
                <a:solidFill>
                  <a:srgbClr val="222222"/>
                </a:solidFill>
                <a:latin typeface="Reem Kufi"/>
                <a:ea typeface="Reem Kufi"/>
                <a:cs typeface="Reem Kufi"/>
                <a:sym typeface="Reem Kufi"/>
              </a:rPr>
              <a:t>Dependents:</a:t>
            </a:r>
            <a:r>
              <a:rPr lang="en" sz="3000" b="1" i="0" u="none" strike="noStrike" cap="none">
                <a:solidFill>
                  <a:srgbClr val="00B050"/>
                </a:solidFill>
                <a:latin typeface="Reem Kufi"/>
                <a:ea typeface="Reem Kufi"/>
                <a:cs typeface="Reem Kufi"/>
                <a:sym typeface="Reem Kufi"/>
              </a:rPr>
              <a:t>↑</a:t>
            </a:r>
            <a:r>
              <a:rPr lang="en" sz="1500" b="1" i="0" u="none" strike="noStrike" cap="none">
                <a:solidFill>
                  <a:srgbClr val="222222"/>
                </a:solidFill>
                <a:latin typeface="Reem Kufi"/>
                <a:ea typeface="Reem Kufi"/>
                <a:cs typeface="Reem Kufi"/>
                <a:sym typeface="Reem Kufi"/>
              </a:rPr>
              <a:t>PE</a:t>
            </a:r>
            <a:endParaRPr/>
          </a:p>
        </p:txBody>
      </p:sp>
      <p:sp>
        <p:nvSpPr>
          <p:cNvPr id="311" name="Google Shape;311;p12"/>
          <p:cNvSpPr txBox="1"/>
          <p:nvPr/>
        </p:nvSpPr>
        <p:spPr>
          <a:xfrm>
            <a:off x="3370213" y="3775846"/>
            <a:ext cx="2617474"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3000" b="1" i="0" u="none" strike="noStrike" cap="none">
                <a:solidFill>
                  <a:srgbClr val="FF0000"/>
                </a:solidFill>
                <a:latin typeface="Reem Kufi"/>
                <a:ea typeface="Reem Kufi"/>
                <a:cs typeface="Reem Kufi"/>
                <a:sym typeface="Reem Kufi"/>
              </a:rPr>
              <a:t>↓</a:t>
            </a:r>
            <a:r>
              <a:rPr lang="en" sz="1500" b="0" i="0" u="none" strike="noStrike" cap="none">
                <a:solidFill>
                  <a:srgbClr val="222222"/>
                </a:solidFill>
                <a:latin typeface="Reem Kufi"/>
                <a:ea typeface="Reem Kufi"/>
                <a:cs typeface="Reem Kufi"/>
                <a:sym typeface="Reem Kufi"/>
              </a:rPr>
              <a:t>Dependents:</a:t>
            </a:r>
            <a:r>
              <a:rPr lang="en" sz="3000" b="1" i="0" u="none" strike="noStrike" cap="none">
                <a:solidFill>
                  <a:srgbClr val="00B050"/>
                </a:solidFill>
                <a:latin typeface="Reem Kufi"/>
                <a:ea typeface="Reem Kufi"/>
                <a:cs typeface="Reem Kufi"/>
                <a:sym typeface="Reem Kufi"/>
              </a:rPr>
              <a:t>↑</a:t>
            </a:r>
            <a:r>
              <a:rPr lang="en" sz="1500" b="1" i="0" u="none" strike="noStrike" cap="none">
                <a:solidFill>
                  <a:srgbClr val="222222"/>
                </a:solidFill>
                <a:latin typeface="Reem Kufi"/>
                <a:ea typeface="Reem Kufi"/>
                <a:cs typeface="Reem Kufi"/>
                <a:sym typeface="Reem Kufi"/>
              </a:rPr>
              <a:t>Govt. Bonds</a:t>
            </a:r>
            <a:endParaRPr/>
          </a:p>
        </p:txBody>
      </p:sp>
      <p:sp>
        <p:nvSpPr>
          <p:cNvPr id="312" name="Google Shape;312;p12"/>
          <p:cNvSpPr txBox="1"/>
          <p:nvPr/>
        </p:nvSpPr>
        <p:spPr>
          <a:xfrm>
            <a:off x="6254561" y="1697678"/>
            <a:ext cx="2065965"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1500" b="0" i="0" u="none" strike="noStrike" cap="none">
                <a:solidFill>
                  <a:srgbClr val="000000"/>
                </a:solidFill>
                <a:latin typeface="Reem Kufi"/>
                <a:ea typeface="Reem Kufi"/>
                <a:cs typeface="Reem Kufi"/>
                <a:sym typeface="Reem Kufi"/>
              </a:rPr>
              <a:t>Female</a:t>
            </a:r>
            <a:r>
              <a:rPr lang="en" sz="1500" b="0" i="0" u="none" strike="noStrike" cap="none">
                <a:solidFill>
                  <a:srgbClr val="222222"/>
                </a:solidFill>
                <a:latin typeface="Reem Kufi"/>
                <a:ea typeface="Reem Kufi"/>
                <a:cs typeface="Reem Kufi"/>
                <a:sym typeface="Reem Kufi"/>
              </a:rPr>
              <a:t>:</a:t>
            </a:r>
            <a:r>
              <a:rPr lang="en" sz="3000" b="1" i="0" u="none" strike="noStrike" cap="none">
                <a:solidFill>
                  <a:srgbClr val="00B050"/>
                </a:solidFill>
                <a:latin typeface="Reem Kufi"/>
                <a:ea typeface="Reem Kufi"/>
                <a:cs typeface="Reem Kufi"/>
                <a:sym typeface="Reem Kufi"/>
              </a:rPr>
              <a:t>↑</a:t>
            </a:r>
            <a:r>
              <a:rPr lang="en" sz="1500" b="1" i="0" u="none" strike="noStrike" cap="none">
                <a:solidFill>
                  <a:srgbClr val="222222"/>
                </a:solidFill>
                <a:latin typeface="Reem Kufi"/>
                <a:ea typeface="Reem Kufi"/>
                <a:cs typeface="Reem Kufi"/>
                <a:sym typeface="Reem Kufi"/>
              </a:rPr>
              <a:t>Corp Bonds</a:t>
            </a:r>
            <a:endParaRPr/>
          </a:p>
        </p:txBody>
      </p:sp>
      <p:sp>
        <p:nvSpPr>
          <p:cNvPr id="313" name="Google Shape;313;p12"/>
          <p:cNvSpPr txBox="1"/>
          <p:nvPr/>
        </p:nvSpPr>
        <p:spPr>
          <a:xfrm>
            <a:off x="6251155" y="2262972"/>
            <a:ext cx="2065965" cy="58067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 sz="1700" b="0" i="0" u="none" strike="noStrike" cap="none">
                <a:solidFill>
                  <a:srgbClr val="000000"/>
                </a:solidFill>
                <a:latin typeface="Reem Kufi"/>
                <a:ea typeface="Reem Kufi"/>
                <a:cs typeface="Reem Kufi"/>
                <a:sym typeface="Reem Kufi"/>
              </a:rPr>
              <a:t>Male</a:t>
            </a:r>
            <a:r>
              <a:rPr lang="en" sz="1700" b="0" i="0" u="none" strike="noStrike" cap="none">
                <a:solidFill>
                  <a:srgbClr val="222222"/>
                </a:solidFill>
                <a:latin typeface="Reem Kufi"/>
                <a:ea typeface="Reem Kufi"/>
                <a:cs typeface="Reem Kufi"/>
                <a:sym typeface="Reem Kufi"/>
              </a:rPr>
              <a:t>:</a:t>
            </a:r>
            <a:r>
              <a:rPr lang="en" sz="3000" b="1" i="0" u="none" strike="noStrike" cap="none">
                <a:solidFill>
                  <a:srgbClr val="00B050"/>
                </a:solidFill>
                <a:latin typeface="Reem Kufi"/>
                <a:ea typeface="Reem Kufi"/>
                <a:cs typeface="Reem Kufi"/>
                <a:sym typeface="Reem Kufi"/>
              </a:rPr>
              <a:t>↑</a:t>
            </a:r>
            <a:r>
              <a:rPr lang="en" sz="1700" b="1" i="0" u="none" strike="noStrike" cap="none">
                <a:solidFill>
                  <a:srgbClr val="222222"/>
                </a:solidFill>
                <a:latin typeface="Reem Kufi"/>
                <a:ea typeface="Reem Kufi"/>
                <a:cs typeface="Reem Kufi"/>
                <a:sym typeface="Reem Kufi"/>
              </a:rPr>
              <a:t>EMF</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500"/>
                                        <p:tgtEl>
                                          <p:spTgt spid="3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animEffect transition="in" filter="fade">
                                      <p:cBhvr>
                                        <p:cTn id="13" dur="500"/>
                                        <p:tgtEl>
                                          <p:spTgt spid="30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4"/>
                                        </p:tgtEl>
                                        <p:attrNameLst>
                                          <p:attrName>style.visibility</p:attrName>
                                        </p:attrNameLst>
                                      </p:cBhvr>
                                      <p:to>
                                        <p:strVal val="visible"/>
                                      </p:to>
                                    </p:set>
                                    <p:animEffect transition="in" filter="fade">
                                      <p:cBhvr>
                                        <p:cTn id="18" dur="500"/>
                                        <p:tgtEl>
                                          <p:spTgt spid="30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0"/>
                                        </p:tgtEl>
                                        <p:attrNameLst>
                                          <p:attrName>style.visibility</p:attrName>
                                        </p:attrNameLst>
                                      </p:cBhvr>
                                      <p:to>
                                        <p:strVal val="visible"/>
                                      </p:to>
                                    </p:set>
                                    <p:animEffect transition="in" filter="fade">
                                      <p:cBhvr>
                                        <p:cTn id="21" dur="500"/>
                                        <p:tgtEl>
                                          <p:spTgt spid="3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1"/>
                                        </p:tgtEl>
                                        <p:attrNameLst>
                                          <p:attrName>style.visibility</p:attrName>
                                        </p:attrNameLst>
                                      </p:cBhvr>
                                      <p:to>
                                        <p:strVal val="visible"/>
                                      </p:to>
                                    </p:set>
                                    <p:animEffect transition="in" filter="fade">
                                      <p:cBhvr>
                                        <p:cTn id="24" dur="500"/>
                                        <p:tgtEl>
                                          <p:spTgt spid="3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5"/>
                                        </p:tgtEl>
                                        <p:attrNameLst>
                                          <p:attrName>style.visibility</p:attrName>
                                        </p:attrNameLst>
                                      </p:cBhvr>
                                      <p:to>
                                        <p:strVal val="visible"/>
                                      </p:to>
                                    </p:set>
                                    <p:animEffect transition="in" filter="fade">
                                      <p:cBhvr>
                                        <p:cTn id="29" dur="500"/>
                                        <p:tgtEl>
                                          <p:spTgt spid="30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2"/>
                                        </p:tgtEl>
                                        <p:attrNameLst>
                                          <p:attrName>style.visibility</p:attrName>
                                        </p:attrNameLst>
                                      </p:cBhvr>
                                      <p:to>
                                        <p:strVal val="visible"/>
                                      </p:to>
                                    </p:set>
                                    <p:animEffect transition="in" filter="fade">
                                      <p:cBhvr>
                                        <p:cTn id="32" dur="500"/>
                                        <p:tgtEl>
                                          <p:spTgt spid="3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3"/>
                                        </p:tgtEl>
                                        <p:attrNameLst>
                                          <p:attrName>style.visibility</p:attrName>
                                        </p:attrNameLst>
                                      </p:cBhvr>
                                      <p:to>
                                        <p:strVal val="visible"/>
                                      </p:to>
                                    </p:set>
                                    <p:animEffect transition="in" filter="fade">
                                      <p:cBhvr>
                                        <p:cTn id="35"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P spid="309" grpId="0"/>
      <p:bldP spid="310" grpId="0"/>
      <p:bldP spid="311" grpId="0"/>
      <p:bldP spid="312" grpId="0"/>
      <p:bldP spid="3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3"/>
          <p:cNvPicPr preferRelativeResize="0"/>
          <p:nvPr/>
        </p:nvPicPr>
        <p:blipFill rotWithShape="1">
          <a:blip r:embed="rId3">
            <a:alphaModFix/>
          </a:blip>
          <a:srcRect l="1295" t="1583" r="2048" b="1778"/>
          <a:stretch/>
        </p:blipFill>
        <p:spPr>
          <a:xfrm>
            <a:off x="559400" y="1237025"/>
            <a:ext cx="2222000" cy="3086100"/>
          </a:xfrm>
          <a:prstGeom prst="rect">
            <a:avLst/>
          </a:prstGeom>
          <a:noFill/>
          <a:ln>
            <a:noFill/>
          </a:ln>
        </p:spPr>
      </p:pic>
      <p:pic>
        <p:nvPicPr>
          <p:cNvPr id="319" name="Google Shape;319;p13"/>
          <p:cNvPicPr preferRelativeResize="0"/>
          <p:nvPr/>
        </p:nvPicPr>
        <p:blipFill rotWithShape="1">
          <a:blip r:embed="rId4">
            <a:alphaModFix/>
          </a:blip>
          <a:srcRect l="2191" t="1196" r="2114" b="2305"/>
          <a:stretch/>
        </p:blipFill>
        <p:spPr>
          <a:xfrm>
            <a:off x="3484926" y="1237025"/>
            <a:ext cx="2203088" cy="3086099"/>
          </a:xfrm>
          <a:prstGeom prst="rect">
            <a:avLst/>
          </a:prstGeom>
          <a:noFill/>
          <a:ln>
            <a:noFill/>
          </a:ln>
        </p:spPr>
      </p:pic>
      <p:pic>
        <p:nvPicPr>
          <p:cNvPr id="320" name="Google Shape;320;p13"/>
          <p:cNvPicPr preferRelativeResize="0"/>
          <p:nvPr/>
        </p:nvPicPr>
        <p:blipFill rotWithShape="1">
          <a:blip r:embed="rId5">
            <a:alphaModFix/>
          </a:blip>
          <a:srcRect l="1585" t="856" r="1673" b="1723"/>
          <a:stretch/>
        </p:blipFill>
        <p:spPr>
          <a:xfrm>
            <a:off x="6391550" y="1249863"/>
            <a:ext cx="2203100" cy="3060421"/>
          </a:xfrm>
          <a:prstGeom prst="rect">
            <a:avLst/>
          </a:prstGeom>
          <a:noFill/>
          <a:ln>
            <a:noFill/>
          </a:ln>
        </p:spPr>
      </p:pic>
      <p:sp>
        <p:nvSpPr>
          <p:cNvPr id="321" name="Google Shape;321;p13"/>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Insights</a:t>
            </a:r>
            <a:endParaRPr b="1"/>
          </a:p>
        </p:txBody>
      </p:sp>
      <p:sp>
        <p:nvSpPr>
          <p:cNvPr id="322" name="Google Shape;322;p13"/>
          <p:cNvSpPr/>
          <p:nvPr/>
        </p:nvSpPr>
        <p:spPr>
          <a:xfrm>
            <a:off x="1953575" y="3325600"/>
            <a:ext cx="7377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3"/>
          <p:cNvSpPr/>
          <p:nvPr/>
        </p:nvSpPr>
        <p:spPr>
          <a:xfrm>
            <a:off x="4801475" y="3299025"/>
            <a:ext cx="7542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3"/>
          <p:cNvSpPr txBox="1"/>
          <p:nvPr/>
        </p:nvSpPr>
        <p:spPr>
          <a:xfrm>
            <a:off x="2099650" y="4225200"/>
            <a:ext cx="1953900" cy="46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eem Kufi"/>
                <a:ea typeface="Reem Kufi"/>
                <a:cs typeface="Reem Kufi"/>
                <a:sym typeface="Reem Kufi"/>
              </a:rPr>
              <a:t>Difference: $963.90</a:t>
            </a:r>
            <a:endParaRPr sz="1400" b="0" i="0" u="none" strike="noStrike" cap="none">
              <a:solidFill>
                <a:schemeClr val="dk2"/>
              </a:solidFill>
              <a:latin typeface="Reem Kufi"/>
              <a:ea typeface="Reem Kufi"/>
              <a:cs typeface="Reem Kufi"/>
              <a:sym typeface="Reem Kufi"/>
            </a:endParaRPr>
          </a:p>
        </p:txBody>
      </p:sp>
      <p:cxnSp>
        <p:nvCxnSpPr>
          <p:cNvPr id="325" name="Google Shape;325;p13"/>
          <p:cNvCxnSpPr>
            <a:stCxn id="322" idx="2"/>
            <a:endCxn id="324" idx="0"/>
          </p:cNvCxnSpPr>
          <p:nvPr/>
        </p:nvCxnSpPr>
        <p:spPr>
          <a:xfrm>
            <a:off x="2322425" y="3502300"/>
            <a:ext cx="754200" cy="723000"/>
          </a:xfrm>
          <a:prstGeom prst="straightConnector1">
            <a:avLst/>
          </a:prstGeom>
          <a:noFill/>
          <a:ln w="19050" cap="flat" cmpd="sng">
            <a:solidFill>
              <a:schemeClr val="accent1"/>
            </a:solidFill>
            <a:prstDash val="solid"/>
            <a:round/>
            <a:headEnd type="none" w="sm" len="sm"/>
            <a:tailEnd type="none" w="sm" len="sm"/>
          </a:ln>
        </p:spPr>
      </p:cxnSp>
      <p:cxnSp>
        <p:nvCxnSpPr>
          <p:cNvPr id="326" name="Google Shape;326;p13"/>
          <p:cNvCxnSpPr>
            <a:stCxn id="323" idx="2"/>
            <a:endCxn id="324" idx="0"/>
          </p:cNvCxnSpPr>
          <p:nvPr/>
        </p:nvCxnSpPr>
        <p:spPr>
          <a:xfrm flipH="1">
            <a:off x="3076475" y="3475725"/>
            <a:ext cx="2102100" cy="749400"/>
          </a:xfrm>
          <a:prstGeom prst="straightConnector1">
            <a:avLst/>
          </a:prstGeom>
          <a:noFill/>
          <a:ln w="19050" cap="flat" cmpd="sng">
            <a:solidFill>
              <a:schemeClr val="accent1"/>
            </a:solidFill>
            <a:prstDash val="solid"/>
            <a:round/>
            <a:headEnd type="none" w="sm" len="sm"/>
            <a:tailEnd type="none" w="sm" len="sm"/>
          </a:ln>
        </p:spPr>
      </p:cxnSp>
      <p:sp>
        <p:nvSpPr>
          <p:cNvPr id="327" name="Google Shape;327;p13"/>
          <p:cNvSpPr/>
          <p:nvPr/>
        </p:nvSpPr>
        <p:spPr>
          <a:xfrm>
            <a:off x="4801475" y="3535050"/>
            <a:ext cx="7542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3"/>
          <p:cNvSpPr/>
          <p:nvPr/>
        </p:nvSpPr>
        <p:spPr>
          <a:xfrm>
            <a:off x="7662439" y="3561625"/>
            <a:ext cx="7377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3"/>
          <p:cNvSpPr txBox="1"/>
          <p:nvPr/>
        </p:nvSpPr>
        <p:spPr>
          <a:xfrm>
            <a:off x="5454325" y="4225200"/>
            <a:ext cx="1953900" cy="46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eem Kufi"/>
                <a:ea typeface="Reem Kufi"/>
                <a:cs typeface="Reem Kufi"/>
                <a:sym typeface="Reem Kufi"/>
              </a:rPr>
              <a:t>Difference: $26,171.71</a:t>
            </a:r>
            <a:endParaRPr sz="1400" b="0" i="0" u="none" strike="noStrike" cap="none">
              <a:solidFill>
                <a:schemeClr val="dk2"/>
              </a:solidFill>
              <a:latin typeface="Reem Kufi"/>
              <a:ea typeface="Reem Kufi"/>
              <a:cs typeface="Reem Kufi"/>
              <a:sym typeface="Reem Kufi"/>
            </a:endParaRPr>
          </a:p>
        </p:txBody>
      </p:sp>
      <p:cxnSp>
        <p:nvCxnSpPr>
          <p:cNvPr id="330" name="Google Shape;330;p13"/>
          <p:cNvCxnSpPr>
            <a:stCxn id="327" idx="2"/>
            <a:endCxn id="329" idx="0"/>
          </p:cNvCxnSpPr>
          <p:nvPr/>
        </p:nvCxnSpPr>
        <p:spPr>
          <a:xfrm>
            <a:off x="5178575" y="3711750"/>
            <a:ext cx="1252800" cy="513600"/>
          </a:xfrm>
          <a:prstGeom prst="straightConnector1">
            <a:avLst/>
          </a:prstGeom>
          <a:noFill/>
          <a:ln w="19050" cap="flat" cmpd="sng">
            <a:solidFill>
              <a:schemeClr val="accent1"/>
            </a:solidFill>
            <a:prstDash val="solid"/>
            <a:round/>
            <a:headEnd type="none" w="sm" len="sm"/>
            <a:tailEnd type="none" w="sm" len="sm"/>
          </a:ln>
        </p:spPr>
      </p:cxnSp>
      <p:cxnSp>
        <p:nvCxnSpPr>
          <p:cNvPr id="331" name="Google Shape;331;p13"/>
          <p:cNvCxnSpPr>
            <a:stCxn id="328" idx="2"/>
            <a:endCxn id="329" idx="0"/>
          </p:cNvCxnSpPr>
          <p:nvPr/>
        </p:nvCxnSpPr>
        <p:spPr>
          <a:xfrm flipH="1">
            <a:off x="6431389" y="3738325"/>
            <a:ext cx="1599900" cy="486900"/>
          </a:xfrm>
          <a:prstGeom prst="straightConnector1">
            <a:avLst/>
          </a:prstGeom>
          <a:noFill/>
          <a:ln w="19050" cap="flat" cmpd="sng">
            <a:solidFill>
              <a:schemeClr val="accent1"/>
            </a:solidFill>
            <a:prstDash val="solid"/>
            <a:round/>
            <a:headEnd type="none" w="sm" len="sm"/>
            <a:tailEnd type="none" w="sm" len="sm"/>
          </a:ln>
        </p:spPr>
      </p:cxnSp>
      <p:sp>
        <p:nvSpPr>
          <p:cNvPr id="332" name="Google Shape;332;p13"/>
          <p:cNvSpPr/>
          <p:nvPr/>
        </p:nvSpPr>
        <p:spPr>
          <a:xfrm>
            <a:off x="1953575" y="3561625"/>
            <a:ext cx="7377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3"/>
          <p:cNvSpPr/>
          <p:nvPr/>
        </p:nvSpPr>
        <p:spPr>
          <a:xfrm>
            <a:off x="7730875" y="3325600"/>
            <a:ext cx="737700" cy="176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3"/>
          <p:cNvSpPr txBox="1"/>
          <p:nvPr/>
        </p:nvSpPr>
        <p:spPr>
          <a:xfrm>
            <a:off x="3734125" y="4225200"/>
            <a:ext cx="1953900" cy="46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Reem Kufi"/>
                <a:ea typeface="Reem Kufi"/>
                <a:cs typeface="Reem Kufi"/>
                <a:sym typeface="Reem Kufi"/>
              </a:rPr>
              <a:t>Difference: $7040.65</a:t>
            </a:r>
            <a:endParaRPr sz="1400" b="0" i="0" u="none" strike="noStrike" cap="none">
              <a:solidFill>
                <a:schemeClr val="dk2"/>
              </a:solidFill>
              <a:latin typeface="Reem Kufi"/>
              <a:ea typeface="Reem Kufi"/>
              <a:cs typeface="Reem Kufi"/>
              <a:sym typeface="Reem Kufi"/>
            </a:endParaRPr>
          </a:p>
        </p:txBody>
      </p:sp>
      <p:cxnSp>
        <p:nvCxnSpPr>
          <p:cNvPr id="335" name="Google Shape;335;p13"/>
          <p:cNvCxnSpPr>
            <a:stCxn id="332" idx="2"/>
            <a:endCxn id="334" idx="0"/>
          </p:cNvCxnSpPr>
          <p:nvPr/>
        </p:nvCxnSpPr>
        <p:spPr>
          <a:xfrm>
            <a:off x="2322425" y="3738325"/>
            <a:ext cx="2388600" cy="486900"/>
          </a:xfrm>
          <a:prstGeom prst="straightConnector1">
            <a:avLst/>
          </a:prstGeom>
          <a:noFill/>
          <a:ln w="19050" cap="flat" cmpd="sng">
            <a:solidFill>
              <a:schemeClr val="accent1"/>
            </a:solidFill>
            <a:prstDash val="solid"/>
            <a:round/>
            <a:headEnd type="none" w="sm" len="sm"/>
            <a:tailEnd type="none" w="sm" len="sm"/>
          </a:ln>
        </p:spPr>
      </p:cxnSp>
      <p:cxnSp>
        <p:nvCxnSpPr>
          <p:cNvPr id="336" name="Google Shape;336;p13"/>
          <p:cNvCxnSpPr>
            <a:stCxn id="333" idx="2"/>
            <a:endCxn id="334" idx="0"/>
          </p:cNvCxnSpPr>
          <p:nvPr/>
        </p:nvCxnSpPr>
        <p:spPr>
          <a:xfrm flipH="1">
            <a:off x="4711225" y="3502300"/>
            <a:ext cx="3388500" cy="723000"/>
          </a:xfrm>
          <a:prstGeom prst="straightConnector1">
            <a:avLst/>
          </a:prstGeom>
          <a:noFill/>
          <a:ln w="19050" cap="flat" cmpd="sng">
            <a:solidFill>
              <a:schemeClr val="accent1"/>
            </a:solidFill>
            <a:prstDash val="solid"/>
            <a:round/>
            <a:headEnd type="none" w="sm" len="sm"/>
            <a:tailEnd type="none" w="sm" len="sm"/>
          </a:ln>
        </p:spPr>
      </p:cxnSp>
      <p:pic>
        <p:nvPicPr>
          <p:cNvPr id="337" name="Google Shape;337;p13"/>
          <p:cNvPicPr preferRelativeResize="0"/>
          <p:nvPr/>
        </p:nvPicPr>
        <p:blipFill rotWithShape="1">
          <a:blip r:embed="rId6">
            <a:alphaModFix/>
          </a:blip>
          <a:srcRect/>
          <a:stretch/>
        </p:blipFill>
        <p:spPr>
          <a:xfrm>
            <a:off x="152400" y="4680950"/>
            <a:ext cx="8839203" cy="382119"/>
          </a:xfrm>
          <a:prstGeom prst="rect">
            <a:avLst/>
          </a:prstGeom>
          <a:noFill/>
          <a:ln>
            <a:noFill/>
          </a:ln>
        </p:spPr>
      </p:pic>
      <p:sp>
        <p:nvSpPr>
          <p:cNvPr id="338" name="Google Shape;338;p13"/>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24"/>
                                        </p:tgtEl>
                                        <p:attrNameLst>
                                          <p:attrName>style.visibility</p:attrName>
                                        </p:attrNameLst>
                                      </p:cBhvr>
                                      <p:to>
                                        <p:strVal val="visible"/>
                                      </p:to>
                                    </p:set>
                                    <p:animEffect transition="in" filter="fade">
                                      <p:cBhvr>
                                        <p:cTn id="10" dur="1000"/>
                                        <p:tgtEl>
                                          <p:spTgt spid="324"/>
                                        </p:tgtEl>
                                      </p:cBhvr>
                                    </p:animEffect>
                                  </p:childTnLst>
                                </p:cTn>
                              </p:par>
                              <p:par>
                                <p:cTn id="11" presetID="10" presetClass="entr" presetSubtype="0" fill="hold" nodeType="withEffect">
                                  <p:stCondLst>
                                    <p:cond delay="0"/>
                                  </p:stCondLst>
                                  <p:childTnLst>
                                    <p:set>
                                      <p:cBhvr>
                                        <p:cTn id="12" dur="1" fill="hold">
                                          <p:stCondLst>
                                            <p:cond delay="0"/>
                                          </p:stCondLst>
                                        </p:cTn>
                                        <p:tgtEl>
                                          <p:spTgt spid="325"/>
                                        </p:tgtEl>
                                        <p:attrNameLst>
                                          <p:attrName>style.visibility</p:attrName>
                                        </p:attrNameLst>
                                      </p:cBhvr>
                                      <p:to>
                                        <p:strVal val="visible"/>
                                      </p:to>
                                    </p:set>
                                    <p:animEffect transition="in" filter="fade">
                                      <p:cBhvr>
                                        <p:cTn id="13" dur="1000"/>
                                        <p:tgtEl>
                                          <p:spTgt spid="325"/>
                                        </p:tgtEl>
                                      </p:cBhvr>
                                    </p:animEffect>
                                  </p:childTnLst>
                                </p:cTn>
                              </p:par>
                              <p:par>
                                <p:cTn id="14" presetID="10" presetClass="entr" presetSubtype="0" fill="hold" nodeType="with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fade">
                                      <p:cBhvr>
                                        <p:cTn id="16" dur="1000"/>
                                        <p:tgtEl>
                                          <p:spTgt spid="326"/>
                                        </p:tgtEl>
                                      </p:cBhvr>
                                    </p:animEffec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1000"/>
                                        <p:tgtEl>
                                          <p:spTgt spid="3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28"/>
                                        </p:tgtEl>
                                        <p:attrNameLst>
                                          <p:attrName>style.visibility</p:attrName>
                                        </p:attrNameLst>
                                      </p:cBhvr>
                                      <p:to>
                                        <p:strVal val="visible"/>
                                      </p:to>
                                    </p:set>
                                    <p:animEffect transition="in" filter="fade">
                                      <p:cBhvr>
                                        <p:cTn id="24" dur="1000"/>
                                        <p:tgtEl>
                                          <p:spTgt spid="328"/>
                                        </p:tgtEl>
                                      </p:cBhvr>
                                    </p:animEffect>
                                  </p:childTnLst>
                                </p:cTn>
                              </p:par>
                              <p:par>
                                <p:cTn id="25" presetID="10" presetClass="entr" presetSubtype="0" fill="hold" nodeType="withEffect">
                                  <p:stCondLst>
                                    <p:cond delay="0"/>
                                  </p:stCondLst>
                                  <p:childTnLst>
                                    <p:set>
                                      <p:cBhvr>
                                        <p:cTn id="26" dur="1" fill="hold">
                                          <p:stCondLst>
                                            <p:cond delay="0"/>
                                          </p:stCondLst>
                                        </p:cTn>
                                        <p:tgtEl>
                                          <p:spTgt spid="329"/>
                                        </p:tgtEl>
                                        <p:attrNameLst>
                                          <p:attrName>style.visibility</p:attrName>
                                        </p:attrNameLst>
                                      </p:cBhvr>
                                      <p:to>
                                        <p:strVal val="visible"/>
                                      </p:to>
                                    </p:set>
                                    <p:animEffect transition="in" filter="fade">
                                      <p:cBhvr>
                                        <p:cTn id="27" dur="1000"/>
                                        <p:tgtEl>
                                          <p:spTgt spid="329"/>
                                        </p:tgtEl>
                                      </p:cBhvr>
                                    </p:animEffect>
                                  </p:childTnLst>
                                </p:cTn>
                              </p:par>
                              <p:par>
                                <p:cTn id="28" presetID="10" presetClass="entr" presetSubtype="0" fill="hold" nodeType="withEffect">
                                  <p:stCondLst>
                                    <p:cond delay="0"/>
                                  </p:stCondLst>
                                  <p:childTnLst>
                                    <p:set>
                                      <p:cBhvr>
                                        <p:cTn id="29" dur="1" fill="hold">
                                          <p:stCondLst>
                                            <p:cond delay="0"/>
                                          </p:stCondLst>
                                        </p:cTn>
                                        <p:tgtEl>
                                          <p:spTgt spid="330"/>
                                        </p:tgtEl>
                                        <p:attrNameLst>
                                          <p:attrName>style.visibility</p:attrName>
                                        </p:attrNameLst>
                                      </p:cBhvr>
                                      <p:to>
                                        <p:strVal val="visible"/>
                                      </p:to>
                                    </p:set>
                                    <p:animEffect transition="in" filter="fade">
                                      <p:cBhvr>
                                        <p:cTn id="30" dur="1000"/>
                                        <p:tgtEl>
                                          <p:spTgt spid="330"/>
                                        </p:tgtEl>
                                      </p:cBhvr>
                                    </p:animEffect>
                                  </p:childTnLst>
                                </p:cTn>
                              </p:par>
                              <p:par>
                                <p:cTn id="31" presetID="10" presetClass="entr" presetSubtype="0" fill="hold" nodeType="withEffect">
                                  <p:stCondLst>
                                    <p:cond delay="0"/>
                                  </p:stCondLst>
                                  <p:childTnLst>
                                    <p:set>
                                      <p:cBhvr>
                                        <p:cTn id="32" dur="1" fill="hold">
                                          <p:stCondLst>
                                            <p:cond delay="0"/>
                                          </p:stCondLst>
                                        </p:cTn>
                                        <p:tgtEl>
                                          <p:spTgt spid="331"/>
                                        </p:tgtEl>
                                        <p:attrNameLst>
                                          <p:attrName>style.visibility</p:attrName>
                                        </p:attrNameLst>
                                      </p:cBhvr>
                                      <p:to>
                                        <p:strVal val="visible"/>
                                      </p:to>
                                    </p:set>
                                    <p:animEffect transition="in" filter="fade">
                                      <p:cBhvr>
                                        <p:cTn id="33" dur="1000"/>
                                        <p:tgtEl>
                                          <p:spTgt spid="331"/>
                                        </p:tgtEl>
                                      </p:cBhvr>
                                    </p:animEffect>
                                  </p:childTnLst>
                                </p:cTn>
                              </p:par>
                              <p:par>
                                <p:cTn id="34" presetID="10" presetClass="entr" presetSubtype="0" fill="hold" nodeType="withEffect">
                                  <p:stCondLst>
                                    <p:cond delay="0"/>
                                  </p:stCondLst>
                                  <p:childTnLst>
                                    <p:set>
                                      <p:cBhvr>
                                        <p:cTn id="35" dur="1" fill="hold">
                                          <p:stCondLst>
                                            <p:cond delay="0"/>
                                          </p:stCondLst>
                                        </p:cTn>
                                        <p:tgtEl>
                                          <p:spTgt spid="327"/>
                                        </p:tgtEl>
                                        <p:attrNameLst>
                                          <p:attrName>style.visibility</p:attrName>
                                        </p:attrNameLst>
                                      </p:cBhvr>
                                      <p:to>
                                        <p:strVal val="visible"/>
                                      </p:to>
                                    </p:set>
                                    <p:animEffect transition="in" filter="fade">
                                      <p:cBhvr>
                                        <p:cTn id="36" dur="1000"/>
                                        <p:tgtEl>
                                          <p:spTgt spid="327"/>
                                        </p:tgtEl>
                                      </p:cBhvr>
                                    </p:animEffect>
                                  </p:childTnLst>
                                </p:cTn>
                              </p:par>
                              <p:par>
                                <p:cTn id="37" presetID="10" presetClass="exit" presetSubtype="0" fill="hold" nodeType="withEffect">
                                  <p:stCondLst>
                                    <p:cond delay="0"/>
                                  </p:stCondLst>
                                  <p:childTnLst>
                                    <p:animEffect transition="out" filter="fade">
                                      <p:cBhvr>
                                        <p:cTn id="38" dur="1000"/>
                                        <p:tgtEl>
                                          <p:spTgt spid="322"/>
                                        </p:tgtEl>
                                      </p:cBhvr>
                                    </p:animEffect>
                                    <p:set>
                                      <p:cBhvr>
                                        <p:cTn id="39" dur="1" fill="hold">
                                          <p:stCondLst>
                                            <p:cond delay="1000"/>
                                          </p:stCondLst>
                                        </p:cTn>
                                        <p:tgtEl>
                                          <p:spTgt spid="32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323"/>
                                        </p:tgtEl>
                                      </p:cBhvr>
                                    </p:animEffect>
                                    <p:set>
                                      <p:cBhvr>
                                        <p:cTn id="42" dur="1" fill="hold">
                                          <p:stCondLst>
                                            <p:cond delay="1000"/>
                                          </p:stCondLst>
                                        </p:cTn>
                                        <p:tgtEl>
                                          <p:spTgt spid="32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325"/>
                                        </p:tgtEl>
                                      </p:cBhvr>
                                    </p:animEffect>
                                    <p:set>
                                      <p:cBhvr>
                                        <p:cTn id="45" dur="1" fill="hold">
                                          <p:stCondLst>
                                            <p:cond delay="1000"/>
                                          </p:stCondLst>
                                        </p:cTn>
                                        <p:tgtEl>
                                          <p:spTgt spid="32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000"/>
                                        <p:tgtEl>
                                          <p:spTgt spid="326"/>
                                        </p:tgtEl>
                                      </p:cBhvr>
                                    </p:animEffect>
                                    <p:set>
                                      <p:cBhvr>
                                        <p:cTn id="48" dur="1" fill="hold">
                                          <p:stCondLst>
                                            <p:cond delay="1000"/>
                                          </p:stCondLst>
                                        </p:cTn>
                                        <p:tgtEl>
                                          <p:spTgt spid="32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000"/>
                                        <p:tgtEl>
                                          <p:spTgt spid="324"/>
                                        </p:tgtEl>
                                      </p:cBhvr>
                                    </p:animEffect>
                                    <p:set>
                                      <p:cBhvr>
                                        <p:cTn id="51" dur="1" fill="hold">
                                          <p:stCondLst>
                                            <p:cond delay="1000"/>
                                          </p:stCondLst>
                                        </p:cTn>
                                        <p:tgtEl>
                                          <p:spTgt spid="32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32"/>
                                        </p:tgtEl>
                                        <p:attrNameLst>
                                          <p:attrName>style.visibility</p:attrName>
                                        </p:attrNameLst>
                                      </p:cBhvr>
                                      <p:to>
                                        <p:strVal val="visible"/>
                                      </p:to>
                                    </p:set>
                                    <p:animEffect transition="in" filter="fade">
                                      <p:cBhvr>
                                        <p:cTn id="56" dur="1000"/>
                                        <p:tgtEl>
                                          <p:spTgt spid="332"/>
                                        </p:tgtEl>
                                      </p:cBhvr>
                                    </p:animEffect>
                                  </p:childTnLst>
                                </p:cTn>
                              </p:par>
                              <p:par>
                                <p:cTn id="57" presetID="10" presetClass="entr" presetSubtype="0" fill="hold" nodeType="withEffect">
                                  <p:stCondLst>
                                    <p:cond delay="0"/>
                                  </p:stCondLst>
                                  <p:childTnLst>
                                    <p:set>
                                      <p:cBhvr>
                                        <p:cTn id="58" dur="1" fill="hold">
                                          <p:stCondLst>
                                            <p:cond delay="0"/>
                                          </p:stCondLst>
                                        </p:cTn>
                                        <p:tgtEl>
                                          <p:spTgt spid="334"/>
                                        </p:tgtEl>
                                        <p:attrNameLst>
                                          <p:attrName>style.visibility</p:attrName>
                                        </p:attrNameLst>
                                      </p:cBhvr>
                                      <p:to>
                                        <p:strVal val="visible"/>
                                      </p:to>
                                    </p:set>
                                    <p:animEffect transition="in" filter="fade">
                                      <p:cBhvr>
                                        <p:cTn id="59" dur="1000"/>
                                        <p:tgtEl>
                                          <p:spTgt spid="334"/>
                                        </p:tgtEl>
                                      </p:cBhvr>
                                    </p:animEffect>
                                  </p:childTnLst>
                                </p:cTn>
                              </p:par>
                              <p:par>
                                <p:cTn id="60" presetID="10" presetClass="entr" presetSubtype="0" fill="hold" nodeType="withEffect">
                                  <p:stCondLst>
                                    <p:cond delay="0"/>
                                  </p:stCondLst>
                                  <p:childTnLst>
                                    <p:set>
                                      <p:cBhvr>
                                        <p:cTn id="61" dur="1" fill="hold">
                                          <p:stCondLst>
                                            <p:cond delay="0"/>
                                          </p:stCondLst>
                                        </p:cTn>
                                        <p:tgtEl>
                                          <p:spTgt spid="335"/>
                                        </p:tgtEl>
                                        <p:attrNameLst>
                                          <p:attrName>style.visibility</p:attrName>
                                        </p:attrNameLst>
                                      </p:cBhvr>
                                      <p:to>
                                        <p:strVal val="visible"/>
                                      </p:to>
                                    </p:set>
                                    <p:animEffect transition="in" filter="fade">
                                      <p:cBhvr>
                                        <p:cTn id="62" dur="1000"/>
                                        <p:tgtEl>
                                          <p:spTgt spid="335"/>
                                        </p:tgtEl>
                                      </p:cBhvr>
                                    </p:animEffect>
                                  </p:childTnLst>
                                </p:cTn>
                              </p:par>
                              <p:par>
                                <p:cTn id="63" presetID="10" presetClass="entr" presetSubtype="0" fill="hold" nodeType="withEffect">
                                  <p:stCondLst>
                                    <p:cond delay="0"/>
                                  </p:stCondLst>
                                  <p:childTnLst>
                                    <p:set>
                                      <p:cBhvr>
                                        <p:cTn id="64" dur="1" fill="hold">
                                          <p:stCondLst>
                                            <p:cond delay="0"/>
                                          </p:stCondLst>
                                        </p:cTn>
                                        <p:tgtEl>
                                          <p:spTgt spid="336"/>
                                        </p:tgtEl>
                                        <p:attrNameLst>
                                          <p:attrName>style.visibility</p:attrName>
                                        </p:attrNameLst>
                                      </p:cBhvr>
                                      <p:to>
                                        <p:strVal val="visible"/>
                                      </p:to>
                                    </p:set>
                                    <p:animEffect transition="in" filter="fade">
                                      <p:cBhvr>
                                        <p:cTn id="65" dur="1000"/>
                                        <p:tgtEl>
                                          <p:spTgt spid="336"/>
                                        </p:tgtEl>
                                      </p:cBhvr>
                                    </p:animEffect>
                                  </p:childTnLst>
                                </p:cTn>
                              </p:par>
                              <p:par>
                                <p:cTn id="66" presetID="10" presetClass="entr" presetSubtype="0" fill="hold" nodeType="withEffect">
                                  <p:stCondLst>
                                    <p:cond delay="0"/>
                                  </p:stCondLst>
                                  <p:childTnLst>
                                    <p:set>
                                      <p:cBhvr>
                                        <p:cTn id="67" dur="1" fill="hold">
                                          <p:stCondLst>
                                            <p:cond delay="0"/>
                                          </p:stCondLst>
                                        </p:cTn>
                                        <p:tgtEl>
                                          <p:spTgt spid="333"/>
                                        </p:tgtEl>
                                        <p:attrNameLst>
                                          <p:attrName>style.visibility</p:attrName>
                                        </p:attrNameLst>
                                      </p:cBhvr>
                                      <p:to>
                                        <p:strVal val="visible"/>
                                      </p:to>
                                    </p:set>
                                    <p:animEffect transition="in" filter="fade">
                                      <p:cBhvr>
                                        <p:cTn id="68" dur="1000"/>
                                        <p:tgtEl>
                                          <p:spTgt spid="333"/>
                                        </p:tgtEl>
                                      </p:cBhvr>
                                    </p:animEffect>
                                  </p:childTnLst>
                                </p:cTn>
                              </p:par>
                              <p:par>
                                <p:cTn id="69" presetID="10" presetClass="exit" presetSubtype="0" fill="hold" nodeType="withEffect">
                                  <p:stCondLst>
                                    <p:cond delay="0"/>
                                  </p:stCondLst>
                                  <p:childTnLst>
                                    <p:animEffect transition="out" filter="fade">
                                      <p:cBhvr>
                                        <p:cTn id="70" dur="1000"/>
                                        <p:tgtEl>
                                          <p:spTgt spid="327"/>
                                        </p:tgtEl>
                                      </p:cBhvr>
                                    </p:animEffect>
                                    <p:set>
                                      <p:cBhvr>
                                        <p:cTn id="71" dur="1" fill="hold">
                                          <p:stCondLst>
                                            <p:cond delay="1000"/>
                                          </p:stCondLst>
                                        </p:cTn>
                                        <p:tgtEl>
                                          <p:spTgt spid="3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1000"/>
                                        <p:tgtEl>
                                          <p:spTgt spid="329"/>
                                        </p:tgtEl>
                                      </p:cBhvr>
                                    </p:animEffect>
                                    <p:set>
                                      <p:cBhvr>
                                        <p:cTn id="74" dur="1" fill="hold">
                                          <p:stCondLst>
                                            <p:cond delay="1000"/>
                                          </p:stCondLst>
                                        </p:cTn>
                                        <p:tgtEl>
                                          <p:spTgt spid="32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1000"/>
                                        <p:tgtEl>
                                          <p:spTgt spid="330"/>
                                        </p:tgtEl>
                                      </p:cBhvr>
                                    </p:animEffect>
                                    <p:set>
                                      <p:cBhvr>
                                        <p:cTn id="77" dur="1" fill="hold">
                                          <p:stCondLst>
                                            <p:cond delay="1000"/>
                                          </p:stCondLst>
                                        </p:cTn>
                                        <p:tgtEl>
                                          <p:spTgt spid="33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1000"/>
                                        <p:tgtEl>
                                          <p:spTgt spid="331"/>
                                        </p:tgtEl>
                                      </p:cBhvr>
                                    </p:animEffect>
                                    <p:set>
                                      <p:cBhvr>
                                        <p:cTn id="80" dur="1" fill="hold">
                                          <p:stCondLst>
                                            <p:cond delay="1000"/>
                                          </p:stCondLst>
                                        </p:cTn>
                                        <p:tgtEl>
                                          <p:spTgt spid="3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1000"/>
                                        <p:tgtEl>
                                          <p:spTgt spid="328"/>
                                        </p:tgtEl>
                                      </p:cBhvr>
                                    </p:animEffect>
                                    <p:set>
                                      <p:cBhvr>
                                        <p:cTn id="83" dur="1" fill="hold">
                                          <p:stCondLst>
                                            <p:cond delay="1000"/>
                                          </p:stCondLst>
                                        </p:cTn>
                                        <p:tgtEl>
                                          <p:spTgt spid="3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14"/>
          <p:cNvPicPr preferRelativeResize="0"/>
          <p:nvPr/>
        </p:nvPicPr>
        <p:blipFill rotWithShape="1">
          <a:blip r:embed="rId3">
            <a:alphaModFix/>
          </a:blip>
          <a:srcRect l="1823" t="1585" r="9601" b="5640"/>
          <a:stretch/>
        </p:blipFill>
        <p:spPr>
          <a:xfrm>
            <a:off x="1848050" y="1292475"/>
            <a:ext cx="2318800" cy="3252326"/>
          </a:xfrm>
          <a:prstGeom prst="rect">
            <a:avLst/>
          </a:prstGeom>
          <a:noFill/>
          <a:ln>
            <a:noFill/>
          </a:ln>
        </p:spPr>
      </p:pic>
      <p:pic>
        <p:nvPicPr>
          <p:cNvPr id="344" name="Google Shape;344;p14"/>
          <p:cNvPicPr preferRelativeResize="0"/>
          <p:nvPr/>
        </p:nvPicPr>
        <p:blipFill rotWithShape="1">
          <a:blip r:embed="rId4">
            <a:alphaModFix/>
          </a:blip>
          <a:srcRect l="5991" t="3308" r="11363" b="3493"/>
          <a:stretch/>
        </p:blipFill>
        <p:spPr>
          <a:xfrm>
            <a:off x="4998350" y="1292475"/>
            <a:ext cx="2318800" cy="3267397"/>
          </a:xfrm>
          <a:prstGeom prst="rect">
            <a:avLst/>
          </a:prstGeom>
          <a:noFill/>
          <a:ln>
            <a:noFill/>
          </a:ln>
        </p:spPr>
      </p:pic>
      <p:sp>
        <p:nvSpPr>
          <p:cNvPr id="345" name="Google Shape;345;p14"/>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Action</a:t>
            </a:r>
            <a:endParaRPr b="1"/>
          </a:p>
        </p:txBody>
      </p:sp>
      <p:sp>
        <p:nvSpPr>
          <p:cNvPr id="346" name="Google Shape;346;p14"/>
          <p:cNvSpPr txBox="1"/>
          <p:nvPr/>
        </p:nvSpPr>
        <p:spPr>
          <a:xfrm>
            <a:off x="360325" y="1631875"/>
            <a:ext cx="1298700" cy="698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ETF Tech</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$3780.89</a:t>
            </a:r>
            <a:endParaRPr sz="1400" b="0" i="0" u="none" strike="noStrike" cap="none">
              <a:solidFill>
                <a:srgbClr val="000000"/>
              </a:solidFill>
              <a:latin typeface="Reem Kufi"/>
              <a:ea typeface="Reem Kufi"/>
              <a:cs typeface="Reem Kufi"/>
              <a:sym typeface="Reem Kufi"/>
            </a:endParaRPr>
          </a:p>
        </p:txBody>
      </p:sp>
      <p:sp>
        <p:nvSpPr>
          <p:cNvPr id="347" name="Google Shape;347;p14"/>
          <p:cNvSpPr txBox="1"/>
          <p:nvPr/>
        </p:nvSpPr>
        <p:spPr>
          <a:xfrm>
            <a:off x="360300" y="2573975"/>
            <a:ext cx="1298700" cy="698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Corp. Bonds</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$12,433.86</a:t>
            </a:r>
            <a:endParaRPr sz="1400" b="0" i="0" u="none" strike="noStrike" cap="none">
              <a:solidFill>
                <a:srgbClr val="000000"/>
              </a:solidFill>
              <a:latin typeface="Reem Kufi"/>
              <a:ea typeface="Reem Kufi"/>
              <a:cs typeface="Reem Kufi"/>
              <a:sym typeface="Reem Kufi"/>
            </a:endParaRPr>
          </a:p>
        </p:txBody>
      </p:sp>
      <p:sp>
        <p:nvSpPr>
          <p:cNvPr id="348" name="Google Shape;348;p14"/>
          <p:cNvSpPr txBox="1"/>
          <p:nvPr/>
        </p:nvSpPr>
        <p:spPr>
          <a:xfrm>
            <a:off x="360325" y="3516075"/>
            <a:ext cx="1298700" cy="698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Govt. Bonds</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$29,019.30</a:t>
            </a:r>
            <a:endParaRPr sz="1400" b="0" i="0" u="none" strike="noStrike" cap="none">
              <a:solidFill>
                <a:srgbClr val="000000"/>
              </a:solidFill>
              <a:latin typeface="Reem Kufi"/>
              <a:ea typeface="Reem Kufi"/>
              <a:cs typeface="Reem Kufi"/>
              <a:sym typeface="Reem Kufi"/>
            </a:endParaRPr>
          </a:p>
        </p:txBody>
      </p:sp>
      <p:sp>
        <p:nvSpPr>
          <p:cNvPr id="349" name="Google Shape;349;p14"/>
          <p:cNvSpPr txBox="1"/>
          <p:nvPr/>
        </p:nvSpPr>
        <p:spPr>
          <a:xfrm>
            <a:off x="7467700" y="1627338"/>
            <a:ext cx="1298700" cy="698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Gold</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$7064.65</a:t>
            </a:r>
            <a:endParaRPr sz="1400" b="0" i="0" u="none" strike="noStrike" cap="none">
              <a:solidFill>
                <a:srgbClr val="000000"/>
              </a:solidFill>
              <a:latin typeface="Reem Kufi"/>
              <a:ea typeface="Reem Kufi"/>
              <a:cs typeface="Reem Kufi"/>
              <a:sym typeface="Reem Kufi"/>
            </a:endParaRPr>
          </a:p>
        </p:txBody>
      </p:sp>
      <p:sp>
        <p:nvSpPr>
          <p:cNvPr id="350" name="Google Shape;350;p14"/>
          <p:cNvSpPr txBox="1"/>
          <p:nvPr/>
        </p:nvSpPr>
        <p:spPr>
          <a:xfrm>
            <a:off x="7467675" y="2569438"/>
            <a:ext cx="1298700" cy="698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EMF</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$14,470.43</a:t>
            </a:r>
            <a:endParaRPr sz="1400" b="0" i="0" u="none" strike="noStrike" cap="none">
              <a:solidFill>
                <a:srgbClr val="000000"/>
              </a:solidFill>
              <a:latin typeface="Reem Kufi"/>
              <a:ea typeface="Reem Kufi"/>
              <a:cs typeface="Reem Kufi"/>
              <a:sym typeface="Reem Kufi"/>
            </a:endParaRPr>
          </a:p>
        </p:txBody>
      </p:sp>
      <p:sp>
        <p:nvSpPr>
          <p:cNvPr id="351" name="Google Shape;351;p14"/>
          <p:cNvSpPr txBox="1"/>
          <p:nvPr/>
        </p:nvSpPr>
        <p:spPr>
          <a:xfrm>
            <a:off x="7467700" y="3511538"/>
            <a:ext cx="1298700" cy="698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Priv. Equity</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$79,715.27</a:t>
            </a:r>
            <a:endParaRPr sz="1400" b="0" i="0" u="none" strike="noStrike" cap="none">
              <a:solidFill>
                <a:srgbClr val="000000"/>
              </a:solidFill>
              <a:latin typeface="Reem Kufi"/>
              <a:ea typeface="Reem Kufi"/>
              <a:cs typeface="Reem Kufi"/>
              <a:sym typeface="Reem Kufi"/>
            </a:endParaRPr>
          </a:p>
        </p:txBody>
      </p:sp>
      <p:pic>
        <p:nvPicPr>
          <p:cNvPr id="352" name="Google Shape;352;p14"/>
          <p:cNvPicPr preferRelativeResize="0"/>
          <p:nvPr/>
        </p:nvPicPr>
        <p:blipFill rotWithShape="1">
          <a:blip r:embed="rId5">
            <a:alphaModFix/>
          </a:blip>
          <a:srcRect/>
          <a:stretch/>
        </p:blipFill>
        <p:spPr>
          <a:xfrm>
            <a:off x="152400" y="4680950"/>
            <a:ext cx="8839203" cy="382119"/>
          </a:xfrm>
          <a:prstGeom prst="rect">
            <a:avLst/>
          </a:prstGeom>
          <a:noFill/>
          <a:ln>
            <a:noFill/>
          </a:ln>
        </p:spPr>
      </p:pic>
      <p:sp>
        <p:nvSpPr>
          <p:cNvPr id="353" name="Google Shape;353;p14"/>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par>
                                <p:cTn id="8" presetID="10" presetClass="entr" presetSubtype="0" fill="hold" nodeType="withEffect">
                                  <p:stCondLst>
                                    <p:cond delay="0"/>
                                  </p:stCondLst>
                                  <p:childTnLst>
                                    <p:set>
                                      <p:cBhvr>
                                        <p:cTn id="9" dur="1" fill="hold">
                                          <p:stCondLst>
                                            <p:cond delay="0"/>
                                          </p:stCondLst>
                                        </p:cTn>
                                        <p:tgtEl>
                                          <p:spTgt spid="347"/>
                                        </p:tgtEl>
                                        <p:attrNameLst>
                                          <p:attrName>style.visibility</p:attrName>
                                        </p:attrNameLst>
                                      </p:cBhvr>
                                      <p:to>
                                        <p:strVal val="visible"/>
                                      </p:to>
                                    </p:set>
                                    <p:animEffect transition="in" filter="fade">
                                      <p:cBhvr>
                                        <p:cTn id="10" dur="1000"/>
                                        <p:tgtEl>
                                          <p:spTgt spid="347"/>
                                        </p:tgtEl>
                                      </p:cBhvr>
                                    </p:animEffect>
                                  </p:childTnLst>
                                </p:cTn>
                              </p:par>
                              <p:par>
                                <p:cTn id="11" presetID="10"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animEffect transition="in" filter="fade">
                                      <p:cBhvr>
                                        <p:cTn id="13" dur="1000"/>
                                        <p:tgtEl>
                                          <p:spTgt spid="3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1000"/>
                                        <p:tgtEl>
                                          <p:spTgt spid="349"/>
                                        </p:tgtEl>
                                      </p:cBhvr>
                                    </p:animEffect>
                                  </p:childTnLst>
                                </p:cTn>
                              </p:par>
                              <p:par>
                                <p:cTn id="19" presetID="10" presetClass="entr" presetSubtype="0" fill="hold" nodeType="withEffect">
                                  <p:stCondLst>
                                    <p:cond delay="0"/>
                                  </p:stCondLst>
                                  <p:childTnLst>
                                    <p:set>
                                      <p:cBhvr>
                                        <p:cTn id="20" dur="1" fill="hold">
                                          <p:stCondLst>
                                            <p:cond delay="0"/>
                                          </p:stCondLst>
                                        </p:cTn>
                                        <p:tgtEl>
                                          <p:spTgt spid="350"/>
                                        </p:tgtEl>
                                        <p:attrNameLst>
                                          <p:attrName>style.visibility</p:attrName>
                                        </p:attrNameLst>
                                      </p:cBhvr>
                                      <p:to>
                                        <p:strVal val="visible"/>
                                      </p:to>
                                    </p:set>
                                    <p:animEffect transition="in" filter="fade">
                                      <p:cBhvr>
                                        <p:cTn id="21" dur="1000"/>
                                        <p:tgtEl>
                                          <p:spTgt spid="350"/>
                                        </p:tgtEl>
                                      </p:cBhvr>
                                    </p:animEffect>
                                  </p:childTnLst>
                                </p:cTn>
                              </p:par>
                              <p:par>
                                <p:cTn id="22" presetID="10" presetClass="entr" presetSubtype="0" fill="hold" nodeType="withEffect">
                                  <p:stCondLst>
                                    <p:cond delay="0"/>
                                  </p:stCondLst>
                                  <p:childTnLst>
                                    <p:set>
                                      <p:cBhvr>
                                        <p:cTn id="23" dur="1" fill="hold">
                                          <p:stCondLst>
                                            <p:cond delay="0"/>
                                          </p:stCondLst>
                                        </p:cTn>
                                        <p:tgtEl>
                                          <p:spTgt spid="351"/>
                                        </p:tgtEl>
                                        <p:attrNameLst>
                                          <p:attrName>style.visibility</p:attrName>
                                        </p:attrNameLst>
                                      </p:cBhvr>
                                      <p:to>
                                        <p:strVal val="visible"/>
                                      </p:to>
                                    </p:set>
                                    <p:animEffect transition="in" filter="fade">
                                      <p:cBhvr>
                                        <p:cTn id="24"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15"/>
          <p:cNvPicPr preferRelativeResize="0"/>
          <p:nvPr/>
        </p:nvPicPr>
        <p:blipFill rotWithShape="1">
          <a:blip r:embed="rId3">
            <a:alphaModFix/>
          </a:blip>
          <a:srcRect l="4872" t="3708" r="11556" b="6492"/>
          <a:stretch/>
        </p:blipFill>
        <p:spPr>
          <a:xfrm>
            <a:off x="5786450" y="897350"/>
            <a:ext cx="2628900" cy="3696524"/>
          </a:xfrm>
          <a:prstGeom prst="rect">
            <a:avLst/>
          </a:prstGeom>
          <a:noFill/>
          <a:ln>
            <a:noFill/>
          </a:ln>
        </p:spPr>
      </p:pic>
      <p:sp>
        <p:nvSpPr>
          <p:cNvPr id="359" name="Google Shape;359;p15"/>
          <p:cNvSpPr txBox="1"/>
          <p:nvPr/>
        </p:nvSpPr>
        <p:spPr>
          <a:xfrm>
            <a:off x="269675" y="1891225"/>
            <a:ext cx="4923900" cy="1153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300"/>
              <a:buFont typeface="Arial"/>
              <a:buNone/>
            </a:pPr>
            <a:r>
              <a:rPr lang="en" sz="2300" b="1" i="0" u="none" strike="noStrike" cap="none">
                <a:solidFill>
                  <a:schemeClr val="dk2"/>
                </a:solidFill>
                <a:latin typeface="Reem Kufi"/>
                <a:ea typeface="Reem Kufi"/>
                <a:cs typeface="Reem Kufi"/>
                <a:sym typeface="Reem Kufi"/>
              </a:rPr>
              <a:t>“Women more likely than men to delay retirement”</a:t>
            </a:r>
            <a:endParaRPr sz="1500" b="0" i="0" u="none" strike="noStrike" cap="none">
              <a:solidFill>
                <a:srgbClr val="000000"/>
              </a:solidFill>
              <a:latin typeface="Reem Kufi"/>
              <a:ea typeface="Reem Kufi"/>
              <a:cs typeface="Reem Kufi"/>
              <a:sym typeface="Reem Kufi"/>
            </a:endParaRPr>
          </a:p>
          <a:p>
            <a:pPr marL="0" marR="0" lvl="0" indent="0" algn="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 Caitlin Mullen (BizWomen, 2020)</a:t>
            </a:r>
            <a:endParaRPr sz="1500" b="0" i="0" u="none" strike="noStrike" cap="none">
              <a:solidFill>
                <a:srgbClr val="000000"/>
              </a:solidFill>
              <a:latin typeface="Reem Kufi"/>
              <a:ea typeface="Reem Kufi"/>
              <a:cs typeface="Reem Kufi"/>
              <a:sym typeface="Reem Kufi"/>
            </a:endParaRPr>
          </a:p>
        </p:txBody>
      </p:sp>
      <p:sp>
        <p:nvSpPr>
          <p:cNvPr id="360" name="Google Shape;360;p15"/>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Limitations</a:t>
            </a:r>
            <a:endParaRPr b="1"/>
          </a:p>
        </p:txBody>
      </p:sp>
      <p:pic>
        <p:nvPicPr>
          <p:cNvPr id="361" name="Google Shape;361;p15"/>
          <p:cNvPicPr preferRelativeResize="0"/>
          <p:nvPr/>
        </p:nvPicPr>
        <p:blipFill rotWithShape="1">
          <a:blip r:embed="rId4">
            <a:alphaModFix/>
          </a:blip>
          <a:srcRect/>
          <a:stretch/>
        </p:blipFill>
        <p:spPr>
          <a:xfrm>
            <a:off x="152400" y="4680950"/>
            <a:ext cx="8839203" cy="382119"/>
          </a:xfrm>
          <a:prstGeom prst="rect">
            <a:avLst/>
          </a:prstGeom>
          <a:noFill/>
          <a:ln>
            <a:noFill/>
          </a:ln>
        </p:spPr>
      </p:pic>
      <p:sp>
        <p:nvSpPr>
          <p:cNvPr id="362" name="Google Shape;362;p15"/>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Jarrel</a:t>
            </a:r>
            <a:endParaRPr sz="1000" b="0" i="0" u="none" strike="noStrike" cap="none">
              <a:solidFill>
                <a:srgbClr val="000000"/>
              </a:solidFill>
              <a:latin typeface="Reem Kufi"/>
              <a:ea typeface="Reem Kufi"/>
              <a:cs typeface="Reem Kufi"/>
              <a:sym typeface="Reem Kuf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gtEl>
                                        <p:attrNameLst>
                                          <p:attrName>style.visibility</p:attrName>
                                        </p:attrNameLst>
                                      </p:cBhvr>
                                      <p:to>
                                        <p:strVal val="visible"/>
                                      </p:to>
                                    </p:set>
                                    <p:animEffect transition="in" filter="fade">
                                      <p:cBhvr>
                                        <p:cTn id="12"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6"/>
          <p:cNvPicPr preferRelativeResize="0"/>
          <p:nvPr/>
        </p:nvPicPr>
        <p:blipFill rotWithShape="1">
          <a:blip r:embed="rId3">
            <a:alphaModFix/>
          </a:blip>
          <a:srcRect/>
          <a:stretch/>
        </p:blipFill>
        <p:spPr>
          <a:xfrm>
            <a:off x="1524426" y="884100"/>
            <a:ext cx="6075648" cy="3203350"/>
          </a:xfrm>
          <a:prstGeom prst="rect">
            <a:avLst/>
          </a:prstGeom>
          <a:noFill/>
          <a:ln>
            <a:noFill/>
          </a:ln>
        </p:spPr>
      </p:pic>
      <p:sp>
        <p:nvSpPr>
          <p:cNvPr id="368" name="Google Shape;368;p16"/>
          <p:cNvSpPr/>
          <p:nvPr/>
        </p:nvSpPr>
        <p:spPr>
          <a:xfrm>
            <a:off x="1028700" y="4209475"/>
            <a:ext cx="6721500" cy="424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eem Kufi"/>
                <a:ea typeface="Reem Kufi"/>
                <a:cs typeface="Reem Kufi"/>
                <a:sym typeface="Reem Kufi"/>
              </a:rPr>
              <a:t>Minimum investment amount in PE: $250,000 to millions</a:t>
            </a:r>
            <a:endParaRPr sz="1800" b="0" i="0" u="none" strike="noStrike" cap="none">
              <a:solidFill>
                <a:schemeClr val="dk1"/>
              </a:solidFill>
              <a:latin typeface="Reem Kufi"/>
              <a:ea typeface="Reem Kufi"/>
              <a:cs typeface="Reem Kufi"/>
              <a:sym typeface="Reem Kufi"/>
            </a:endParaRPr>
          </a:p>
        </p:txBody>
      </p:sp>
      <p:sp>
        <p:nvSpPr>
          <p:cNvPr id="369" name="Google Shape;369;p16"/>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Increasing Inflows- Robo Advisors</a:t>
            </a:r>
            <a:endParaRPr b="1"/>
          </a:p>
        </p:txBody>
      </p:sp>
      <p:pic>
        <p:nvPicPr>
          <p:cNvPr id="370" name="Google Shape;370;p16"/>
          <p:cNvPicPr preferRelativeResize="0"/>
          <p:nvPr/>
        </p:nvPicPr>
        <p:blipFill rotWithShape="1">
          <a:blip r:embed="rId4">
            <a:alphaModFix/>
          </a:blip>
          <a:srcRect/>
          <a:stretch/>
        </p:blipFill>
        <p:spPr>
          <a:xfrm>
            <a:off x="152400" y="4771000"/>
            <a:ext cx="8925138" cy="296300"/>
          </a:xfrm>
          <a:prstGeom prst="rect">
            <a:avLst/>
          </a:prstGeom>
          <a:noFill/>
          <a:ln>
            <a:noFill/>
          </a:ln>
        </p:spPr>
      </p:pic>
      <p:sp>
        <p:nvSpPr>
          <p:cNvPr id="371" name="Google Shape;371;p16"/>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17"/>
          <p:cNvPicPr preferRelativeResize="0"/>
          <p:nvPr/>
        </p:nvPicPr>
        <p:blipFill rotWithShape="1">
          <a:blip r:embed="rId3">
            <a:alphaModFix/>
          </a:blip>
          <a:srcRect/>
          <a:stretch/>
        </p:blipFill>
        <p:spPr>
          <a:xfrm>
            <a:off x="3604050" y="1830350"/>
            <a:ext cx="1935900" cy="1935900"/>
          </a:xfrm>
          <a:prstGeom prst="rect">
            <a:avLst/>
          </a:prstGeom>
          <a:noFill/>
          <a:ln>
            <a:noFill/>
          </a:ln>
        </p:spPr>
      </p:pic>
      <p:pic>
        <p:nvPicPr>
          <p:cNvPr id="377" name="Google Shape;377;p17"/>
          <p:cNvPicPr preferRelativeResize="0"/>
          <p:nvPr/>
        </p:nvPicPr>
        <p:blipFill rotWithShape="1">
          <a:blip r:embed="rId4">
            <a:alphaModFix/>
          </a:blip>
          <a:srcRect/>
          <a:stretch/>
        </p:blipFill>
        <p:spPr>
          <a:xfrm>
            <a:off x="1310950" y="1050125"/>
            <a:ext cx="1131924" cy="1131924"/>
          </a:xfrm>
          <a:prstGeom prst="rect">
            <a:avLst/>
          </a:prstGeom>
          <a:noFill/>
          <a:ln>
            <a:noFill/>
          </a:ln>
        </p:spPr>
      </p:pic>
      <p:pic>
        <p:nvPicPr>
          <p:cNvPr id="378" name="Google Shape;378;p17"/>
          <p:cNvPicPr preferRelativeResize="0"/>
          <p:nvPr/>
        </p:nvPicPr>
        <p:blipFill rotWithShape="1">
          <a:blip r:embed="rId5">
            <a:alphaModFix/>
          </a:blip>
          <a:srcRect/>
          <a:stretch/>
        </p:blipFill>
        <p:spPr>
          <a:xfrm>
            <a:off x="1124939" y="3319876"/>
            <a:ext cx="1317948" cy="1317948"/>
          </a:xfrm>
          <a:prstGeom prst="rect">
            <a:avLst/>
          </a:prstGeom>
          <a:noFill/>
          <a:ln>
            <a:noFill/>
          </a:ln>
        </p:spPr>
      </p:pic>
      <p:pic>
        <p:nvPicPr>
          <p:cNvPr id="379" name="Google Shape;379;p17"/>
          <p:cNvPicPr preferRelativeResize="0"/>
          <p:nvPr/>
        </p:nvPicPr>
        <p:blipFill rotWithShape="1">
          <a:blip r:embed="rId6">
            <a:alphaModFix/>
          </a:blip>
          <a:srcRect/>
          <a:stretch/>
        </p:blipFill>
        <p:spPr>
          <a:xfrm>
            <a:off x="6812650" y="1050137"/>
            <a:ext cx="1083800" cy="1083800"/>
          </a:xfrm>
          <a:prstGeom prst="rect">
            <a:avLst/>
          </a:prstGeom>
          <a:noFill/>
          <a:ln>
            <a:noFill/>
          </a:ln>
        </p:spPr>
      </p:pic>
      <p:pic>
        <p:nvPicPr>
          <p:cNvPr id="380" name="Google Shape;380;p17"/>
          <p:cNvPicPr preferRelativeResize="0"/>
          <p:nvPr/>
        </p:nvPicPr>
        <p:blipFill rotWithShape="1">
          <a:blip r:embed="rId7">
            <a:alphaModFix/>
          </a:blip>
          <a:srcRect/>
          <a:stretch/>
        </p:blipFill>
        <p:spPr>
          <a:xfrm>
            <a:off x="6932500" y="3554027"/>
            <a:ext cx="1083800" cy="1083800"/>
          </a:xfrm>
          <a:prstGeom prst="rect">
            <a:avLst/>
          </a:prstGeom>
          <a:noFill/>
          <a:ln>
            <a:noFill/>
          </a:ln>
        </p:spPr>
      </p:pic>
      <p:cxnSp>
        <p:nvCxnSpPr>
          <p:cNvPr id="381" name="Google Shape;381;p17"/>
          <p:cNvCxnSpPr/>
          <p:nvPr/>
        </p:nvCxnSpPr>
        <p:spPr>
          <a:xfrm>
            <a:off x="2526800" y="1984900"/>
            <a:ext cx="1018800" cy="592800"/>
          </a:xfrm>
          <a:prstGeom prst="straightConnector1">
            <a:avLst/>
          </a:prstGeom>
          <a:noFill/>
          <a:ln w="9525" cap="flat" cmpd="sng">
            <a:solidFill>
              <a:schemeClr val="dk2"/>
            </a:solidFill>
            <a:prstDash val="solid"/>
            <a:round/>
            <a:headEnd type="none" w="sm" len="sm"/>
            <a:tailEnd type="triangle" w="med" len="med"/>
          </a:ln>
        </p:spPr>
      </p:cxnSp>
      <p:cxnSp>
        <p:nvCxnSpPr>
          <p:cNvPr id="382" name="Google Shape;382;p17"/>
          <p:cNvCxnSpPr/>
          <p:nvPr/>
        </p:nvCxnSpPr>
        <p:spPr>
          <a:xfrm rot="10800000" flipH="1">
            <a:off x="2596725" y="3503125"/>
            <a:ext cx="968700" cy="669000"/>
          </a:xfrm>
          <a:prstGeom prst="straightConnector1">
            <a:avLst/>
          </a:prstGeom>
          <a:noFill/>
          <a:ln w="9525" cap="flat" cmpd="sng">
            <a:solidFill>
              <a:schemeClr val="dk2"/>
            </a:solidFill>
            <a:prstDash val="solid"/>
            <a:round/>
            <a:headEnd type="none" w="sm" len="sm"/>
            <a:tailEnd type="triangle" w="med" len="med"/>
          </a:ln>
        </p:spPr>
      </p:cxnSp>
      <p:cxnSp>
        <p:nvCxnSpPr>
          <p:cNvPr id="383" name="Google Shape;383;p17"/>
          <p:cNvCxnSpPr/>
          <p:nvPr/>
        </p:nvCxnSpPr>
        <p:spPr>
          <a:xfrm flipH="1">
            <a:off x="5583125" y="1785150"/>
            <a:ext cx="1048500" cy="749100"/>
          </a:xfrm>
          <a:prstGeom prst="straightConnector1">
            <a:avLst/>
          </a:prstGeom>
          <a:noFill/>
          <a:ln w="9525" cap="flat" cmpd="sng">
            <a:solidFill>
              <a:schemeClr val="dk2"/>
            </a:solidFill>
            <a:prstDash val="solid"/>
            <a:round/>
            <a:headEnd type="none" w="sm" len="sm"/>
            <a:tailEnd type="triangle" w="med" len="med"/>
          </a:ln>
        </p:spPr>
      </p:cxnSp>
      <p:cxnSp>
        <p:nvCxnSpPr>
          <p:cNvPr id="384" name="Google Shape;384;p17"/>
          <p:cNvCxnSpPr/>
          <p:nvPr/>
        </p:nvCxnSpPr>
        <p:spPr>
          <a:xfrm rot="10800000">
            <a:off x="5712775" y="3483000"/>
            <a:ext cx="958800" cy="789000"/>
          </a:xfrm>
          <a:prstGeom prst="straightConnector1">
            <a:avLst/>
          </a:prstGeom>
          <a:noFill/>
          <a:ln w="9525" cap="flat" cmpd="sng">
            <a:solidFill>
              <a:schemeClr val="dk2"/>
            </a:solidFill>
            <a:prstDash val="solid"/>
            <a:round/>
            <a:headEnd type="none" w="sm" len="sm"/>
            <a:tailEnd type="triangle" w="med" len="med"/>
          </a:ln>
        </p:spPr>
      </p:cxnSp>
      <p:sp>
        <p:nvSpPr>
          <p:cNvPr id="385" name="Google Shape;385;p17"/>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Increasing Inflows- Robo Advisors</a:t>
            </a:r>
            <a:endParaRPr b="1"/>
          </a:p>
        </p:txBody>
      </p:sp>
      <p:pic>
        <p:nvPicPr>
          <p:cNvPr id="386" name="Google Shape;386;p17"/>
          <p:cNvPicPr preferRelativeResize="0"/>
          <p:nvPr/>
        </p:nvPicPr>
        <p:blipFill rotWithShape="1">
          <a:blip r:embed="rId8">
            <a:alphaModFix/>
          </a:blip>
          <a:srcRect/>
          <a:stretch/>
        </p:blipFill>
        <p:spPr>
          <a:xfrm>
            <a:off x="152400" y="4771000"/>
            <a:ext cx="8925138" cy="296300"/>
          </a:xfrm>
          <a:prstGeom prst="rect">
            <a:avLst/>
          </a:prstGeom>
          <a:noFill/>
          <a:ln>
            <a:noFill/>
          </a:ln>
        </p:spPr>
      </p:pic>
      <p:sp>
        <p:nvSpPr>
          <p:cNvPr id="387" name="Google Shape;387;p17"/>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8"/>
          <p:cNvSpPr txBox="1">
            <a:spLocks noGrp="1"/>
          </p:cNvSpPr>
          <p:nvPr>
            <p:ph type="subTitle" idx="1"/>
          </p:nvPr>
        </p:nvSpPr>
        <p:spPr>
          <a:xfrm>
            <a:off x="1552725" y="2104588"/>
            <a:ext cx="2285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Easy to rebalance investment portfolios</a:t>
            </a:r>
            <a:endParaRPr sz="1700">
              <a:latin typeface="Reem Kufi"/>
              <a:ea typeface="Reem Kufi"/>
              <a:cs typeface="Reem Kufi"/>
              <a:sym typeface="Reem Kufi"/>
            </a:endParaRPr>
          </a:p>
        </p:txBody>
      </p:sp>
      <p:sp>
        <p:nvSpPr>
          <p:cNvPr id="393" name="Google Shape;393;p18"/>
          <p:cNvSpPr txBox="1">
            <a:spLocks noGrp="1"/>
          </p:cNvSpPr>
          <p:nvPr>
            <p:ph type="subTitle" idx="2"/>
          </p:nvPr>
        </p:nvSpPr>
        <p:spPr>
          <a:xfrm>
            <a:off x="5690000" y="2104600"/>
            <a:ext cx="2285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Automate tax-loss harvesting</a:t>
            </a:r>
            <a:endParaRPr sz="1700">
              <a:solidFill>
                <a:schemeClr val="dk1"/>
              </a:solidFill>
              <a:latin typeface="Reem Kufi"/>
              <a:ea typeface="Reem Kufi"/>
              <a:cs typeface="Reem Kufi"/>
              <a:sym typeface="Reem Kufi"/>
            </a:endParaRPr>
          </a:p>
          <a:p>
            <a:pPr marL="0" lvl="0" indent="0" algn="l" rtl="0">
              <a:lnSpc>
                <a:spcPct val="100000"/>
              </a:lnSpc>
              <a:spcBef>
                <a:spcPts val="0"/>
              </a:spcBef>
              <a:spcAft>
                <a:spcPts val="1600"/>
              </a:spcAft>
              <a:buSzPts val="1800"/>
              <a:buNone/>
            </a:pPr>
            <a:endParaRPr/>
          </a:p>
        </p:txBody>
      </p:sp>
      <p:sp>
        <p:nvSpPr>
          <p:cNvPr id="394" name="Google Shape;394;p18"/>
          <p:cNvSpPr txBox="1">
            <a:spLocks noGrp="1"/>
          </p:cNvSpPr>
          <p:nvPr>
            <p:ph type="subTitle" idx="3"/>
          </p:nvPr>
        </p:nvSpPr>
        <p:spPr>
          <a:xfrm>
            <a:off x="3481525" y="3615700"/>
            <a:ext cx="3080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700">
                <a:solidFill>
                  <a:schemeClr val="dk1"/>
                </a:solidFill>
                <a:latin typeface="Reem Kufi"/>
                <a:ea typeface="Reem Kufi"/>
                <a:cs typeface="Reem Kufi"/>
                <a:sym typeface="Reem Kufi"/>
              </a:rPr>
              <a:t>Decrease labour costs, as staff can liaise with their customers through electronic means</a:t>
            </a:r>
            <a:endParaRPr sz="1500">
              <a:latin typeface="Reem Kufi"/>
              <a:ea typeface="Reem Kufi"/>
              <a:cs typeface="Reem Kufi"/>
              <a:sym typeface="Reem Kufi"/>
            </a:endParaRPr>
          </a:p>
        </p:txBody>
      </p:sp>
      <p:sp>
        <p:nvSpPr>
          <p:cNvPr id="395" name="Google Shape;395;p18"/>
          <p:cNvSpPr/>
          <p:nvPr/>
        </p:nvSpPr>
        <p:spPr>
          <a:xfrm>
            <a:off x="1434500" y="1739700"/>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8"/>
          <p:cNvSpPr/>
          <p:nvPr/>
        </p:nvSpPr>
        <p:spPr>
          <a:xfrm>
            <a:off x="5690000" y="1739700"/>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8"/>
          <p:cNvSpPr/>
          <p:nvPr/>
        </p:nvSpPr>
        <p:spPr>
          <a:xfrm>
            <a:off x="3376750" y="3211200"/>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8" name="Google Shape;398;p18"/>
          <p:cNvPicPr preferRelativeResize="0"/>
          <p:nvPr/>
        </p:nvPicPr>
        <p:blipFill rotWithShape="1">
          <a:blip r:embed="rId3">
            <a:alphaModFix/>
          </a:blip>
          <a:srcRect/>
          <a:stretch/>
        </p:blipFill>
        <p:spPr>
          <a:xfrm>
            <a:off x="1552713" y="1645578"/>
            <a:ext cx="404525" cy="404525"/>
          </a:xfrm>
          <a:prstGeom prst="rect">
            <a:avLst/>
          </a:prstGeom>
          <a:noFill/>
          <a:ln>
            <a:noFill/>
          </a:ln>
        </p:spPr>
      </p:pic>
      <p:pic>
        <p:nvPicPr>
          <p:cNvPr id="399" name="Google Shape;399;p18"/>
          <p:cNvPicPr preferRelativeResize="0"/>
          <p:nvPr/>
        </p:nvPicPr>
        <p:blipFill rotWithShape="1">
          <a:blip r:embed="rId4">
            <a:alphaModFix/>
          </a:blip>
          <a:srcRect/>
          <a:stretch/>
        </p:blipFill>
        <p:spPr>
          <a:xfrm>
            <a:off x="3481525" y="3211200"/>
            <a:ext cx="404500" cy="404500"/>
          </a:xfrm>
          <a:prstGeom prst="rect">
            <a:avLst/>
          </a:prstGeom>
          <a:noFill/>
          <a:ln>
            <a:noFill/>
          </a:ln>
        </p:spPr>
      </p:pic>
      <p:pic>
        <p:nvPicPr>
          <p:cNvPr id="400" name="Google Shape;400;p18"/>
          <p:cNvPicPr preferRelativeResize="0"/>
          <p:nvPr/>
        </p:nvPicPr>
        <p:blipFill rotWithShape="1">
          <a:blip r:embed="rId5">
            <a:alphaModFix/>
          </a:blip>
          <a:srcRect/>
          <a:stretch/>
        </p:blipFill>
        <p:spPr>
          <a:xfrm>
            <a:off x="5867050" y="1561498"/>
            <a:ext cx="488600" cy="488600"/>
          </a:xfrm>
          <a:prstGeom prst="rect">
            <a:avLst/>
          </a:prstGeom>
          <a:noFill/>
          <a:ln>
            <a:noFill/>
          </a:ln>
        </p:spPr>
      </p:pic>
      <p:sp>
        <p:nvSpPr>
          <p:cNvPr id="401" name="Google Shape;401;p18"/>
          <p:cNvSpPr txBox="1">
            <a:spLocks noGrp="1"/>
          </p:cNvSpPr>
          <p:nvPr>
            <p:ph type="title"/>
          </p:nvPr>
        </p:nvSpPr>
        <p:spPr>
          <a:xfrm>
            <a:off x="441500" y="374450"/>
            <a:ext cx="7693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solidFill>
                  <a:schemeClr val="lt2"/>
                </a:solidFill>
              </a:rPr>
              <a:t>Benefits</a:t>
            </a:r>
            <a:endParaRPr b="1">
              <a:solidFill>
                <a:schemeClr val="lt2"/>
              </a:solidFill>
            </a:endParaRPr>
          </a:p>
        </p:txBody>
      </p:sp>
      <p:pic>
        <p:nvPicPr>
          <p:cNvPr id="402" name="Google Shape;402;p18"/>
          <p:cNvPicPr preferRelativeResize="0"/>
          <p:nvPr/>
        </p:nvPicPr>
        <p:blipFill rotWithShape="1">
          <a:blip r:embed="rId6">
            <a:alphaModFix/>
          </a:blip>
          <a:srcRect/>
          <a:stretch/>
        </p:blipFill>
        <p:spPr>
          <a:xfrm>
            <a:off x="152400" y="4771000"/>
            <a:ext cx="8925138" cy="296300"/>
          </a:xfrm>
          <a:prstGeom prst="rect">
            <a:avLst/>
          </a:prstGeom>
          <a:noFill/>
          <a:ln>
            <a:noFill/>
          </a:ln>
        </p:spPr>
      </p:pic>
      <p:sp>
        <p:nvSpPr>
          <p:cNvPr id="403" name="Google Shape;403;p18"/>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aphicFrame>
        <p:nvGraphicFramePr>
          <p:cNvPr id="408" name="Google Shape;408;p19"/>
          <p:cNvGraphicFramePr/>
          <p:nvPr/>
        </p:nvGraphicFramePr>
        <p:xfrm>
          <a:off x="952500" y="1261175"/>
          <a:ext cx="7358825" cy="1335260"/>
        </p:xfrm>
        <a:graphic>
          <a:graphicData uri="http://schemas.openxmlformats.org/drawingml/2006/table">
            <a:tbl>
              <a:tblPr>
                <a:noFill/>
                <a:tableStyleId>{A1475320-6DD6-42E0-8FF0-491F30F51742}</a:tableStyleId>
              </a:tblPr>
              <a:tblGrid>
                <a:gridCol w="3789275">
                  <a:extLst>
                    <a:ext uri="{9D8B030D-6E8A-4147-A177-3AD203B41FA5}">
                      <a16:colId xmlns:a16="http://schemas.microsoft.com/office/drawing/2014/main" val="20000"/>
                    </a:ext>
                  </a:extLst>
                </a:gridCol>
                <a:gridCol w="3569550">
                  <a:extLst>
                    <a:ext uri="{9D8B030D-6E8A-4147-A177-3AD203B41FA5}">
                      <a16:colId xmlns:a16="http://schemas.microsoft.com/office/drawing/2014/main" val="20001"/>
                    </a:ext>
                  </a:extLst>
                </a:gridCol>
              </a:tblGrid>
              <a:tr h="527600">
                <a:tc gridSpan="2">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1"/>
                          </a:solidFill>
                          <a:latin typeface="Reem Kufi"/>
                          <a:ea typeface="Reem Kufi"/>
                          <a:cs typeface="Reem Kufi"/>
                          <a:sym typeface="Reem Kufi"/>
                        </a:rPr>
                        <a:t>Total Mobile Application Cost</a:t>
                      </a:r>
                      <a:endParaRPr sz="2000" b="1" u="none" strike="noStrike" cap="none">
                        <a:solidFill>
                          <a:schemeClr val="dk1"/>
                        </a:solidFill>
                        <a:latin typeface="Reem Kufi"/>
                        <a:ea typeface="Reem Kufi"/>
                        <a:cs typeface="Reem Kufi"/>
                        <a:sym typeface="Reem Kufi"/>
                      </a:endParaRPr>
                    </a:p>
                  </a:txBody>
                  <a:tcPr marL="91425" marR="91425" marT="91425" marB="91425">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82700">
                <a:tc>
                  <a:txBody>
                    <a:bodyPr/>
                    <a:lstStyle/>
                    <a:p>
                      <a:pPr marL="0" marR="0" lvl="0" indent="0" algn="ctr" rtl="0">
                        <a:lnSpc>
                          <a:spcPct val="100000"/>
                        </a:lnSpc>
                        <a:spcBef>
                          <a:spcPts val="0"/>
                        </a:spcBef>
                        <a:spcAft>
                          <a:spcPts val="0"/>
                        </a:spcAft>
                        <a:buClr>
                          <a:schemeClr val="dk1"/>
                        </a:buClr>
                        <a:buSzPts val="1800"/>
                        <a:buFont typeface="Lora"/>
                        <a:buNone/>
                      </a:pPr>
                      <a:r>
                        <a:rPr lang="en" sz="1500" b="1" u="none" strike="noStrike" cap="none">
                          <a:solidFill>
                            <a:schemeClr val="lt2"/>
                          </a:solidFill>
                          <a:latin typeface="Reem Kufi"/>
                          <a:ea typeface="Reem Kufi"/>
                          <a:cs typeface="Reem Kufi"/>
                          <a:sym typeface="Reem Kufi"/>
                        </a:rPr>
                        <a:t>Startup Mobile Application Development Cost</a:t>
                      </a:r>
                      <a:endParaRPr sz="1500" b="1" u="none" strike="noStrike" cap="none">
                        <a:solidFill>
                          <a:schemeClr val="lt2"/>
                        </a:solidFill>
                        <a:latin typeface="Reem Kufi"/>
                        <a:ea typeface="Reem Kufi"/>
                        <a:cs typeface="Reem Kufi"/>
                        <a:sym typeface="Reem Kuf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lt2"/>
                          </a:solidFill>
                          <a:latin typeface="Reem Kufi"/>
                          <a:ea typeface="Reem Kufi"/>
                          <a:cs typeface="Reem Kufi"/>
                          <a:sym typeface="Reem Kufi"/>
                        </a:rPr>
                        <a:t>Annual Maintenance Cost</a:t>
                      </a:r>
                      <a:endParaRPr sz="1500" b="1" u="none" strike="noStrike" cap="none">
                        <a:solidFill>
                          <a:schemeClr val="lt2"/>
                        </a:solidFill>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Reem Kufi"/>
                          <a:ea typeface="Reem Kufi"/>
                          <a:cs typeface="Reem Kufi"/>
                          <a:sym typeface="Reem Kufi"/>
                        </a:rPr>
                        <a:t>$270,000</a:t>
                      </a:r>
                      <a:endParaRPr sz="1400" u="none" strike="noStrike" cap="none">
                        <a:latin typeface="Reem Kufi"/>
                        <a:ea typeface="Reem Kufi"/>
                        <a:cs typeface="Reem Kufi"/>
                        <a:sym typeface="Reem Kuf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Reem Kufi"/>
                          <a:ea typeface="Reem Kufi"/>
                          <a:cs typeface="Reem Kufi"/>
                          <a:sym typeface="Reem Kufi"/>
                        </a:rPr>
                        <a:t>$54,000</a:t>
                      </a:r>
                      <a:endParaRPr sz="14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2"/>
                  </a:ext>
                </a:extLst>
              </a:tr>
            </a:tbl>
          </a:graphicData>
        </a:graphic>
      </p:graphicFrame>
      <p:sp>
        <p:nvSpPr>
          <p:cNvPr id="409" name="Google Shape;409;p19"/>
          <p:cNvSpPr/>
          <p:nvPr/>
        </p:nvSpPr>
        <p:spPr>
          <a:xfrm>
            <a:off x="2339550" y="3134325"/>
            <a:ext cx="4464900" cy="11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eem Kufi"/>
                <a:ea typeface="Reem Kufi"/>
                <a:cs typeface="Reem Kufi"/>
                <a:sym typeface="Reem Kufi"/>
              </a:rPr>
              <a:t>However, in the long run:</a:t>
            </a:r>
            <a:endParaRPr sz="1800" b="0" i="0" u="none" strike="noStrike" cap="none">
              <a:solidFill>
                <a:schemeClr val="dk1"/>
              </a:solidFill>
              <a:latin typeface="Reem Kufi"/>
              <a:ea typeface="Reem Kufi"/>
              <a:cs typeface="Reem Kufi"/>
              <a:sym typeface="Reem Kufi"/>
            </a:endParaRPr>
          </a:p>
          <a:p>
            <a:pPr marL="457200" marR="0" lvl="0" indent="-342900" algn="l" rtl="0">
              <a:lnSpc>
                <a:spcPct val="100000"/>
              </a:lnSpc>
              <a:spcBef>
                <a:spcPts val="0"/>
              </a:spcBef>
              <a:spcAft>
                <a:spcPts val="0"/>
              </a:spcAft>
              <a:buClr>
                <a:schemeClr val="dk1"/>
              </a:buClr>
              <a:buSzPts val="1400"/>
              <a:buFont typeface="Reem Kufi"/>
              <a:buChar char="●"/>
            </a:pPr>
            <a:r>
              <a:rPr lang="en" sz="1800" b="0" i="0" u="none" strike="noStrike" cap="none">
                <a:solidFill>
                  <a:schemeClr val="dk1"/>
                </a:solidFill>
                <a:latin typeface="Reem Kufi"/>
                <a:ea typeface="Reem Kufi"/>
                <a:cs typeface="Reem Kufi"/>
                <a:sym typeface="Reem Kufi"/>
              </a:rPr>
              <a:t>Speed up due diligence processes</a:t>
            </a:r>
            <a:endParaRPr sz="1800" b="0" i="0" u="none" strike="noStrike" cap="none">
              <a:solidFill>
                <a:schemeClr val="dk1"/>
              </a:solidFill>
              <a:latin typeface="Reem Kufi"/>
              <a:ea typeface="Reem Kufi"/>
              <a:cs typeface="Reem Kufi"/>
              <a:sym typeface="Reem Kufi"/>
            </a:endParaRPr>
          </a:p>
          <a:p>
            <a:pPr marL="457200" marR="0" lvl="0" indent="-342900" algn="l" rtl="0">
              <a:lnSpc>
                <a:spcPct val="100000"/>
              </a:lnSpc>
              <a:spcBef>
                <a:spcPts val="0"/>
              </a:spcBef>
              <a:spcAft>
                <a:spcPts val="0"/>
              </a:spcAft>
              <a:buClr>
                <a:schemeClr val="dk1"/>
              </a:buClr>
              <a:buSzPts val="1400"/>
              <a:buFont typeface="Reem Kufi"/>
              <a:buChar char="●"/>
            </a:pPr>
            <a:r>
              <a:rPr lang="en" sz="1800" b="0" i="0" u="none" strike="noStrike" cap="none">
                <a:solidFill>
                  <a:schemeClr val="dk1"/>
                </a:solidFill>
                <a:latin typeface="Reem Kufi"/>
                <a:ea typeface="Reem Kufi"/>
                <a:cs typeface="Reem Kufi"/>
                <a:sym typeface="Reem Kufi"/>
              </a:rPr>
              <a:t>Centralise management system</a:t>
            </a:r>
            <a:endParaRPr sz="1800" b="0" i="0" u="none" strike="noStrike" cap="none">
              <a:solidFill>
                <a:schemeClr val="dk1"/>
              </a:solidFill>
              <a:latin typeface="Reem Kufi"/>
              <a:ea typeface="Reem Kufi"/>
              <a:cs typeface="Reem Kufi"/>
              <a:sym typeface="Reem Kufi"/>
            </a:endParaRPr>
          </a:p>
        </p:txBody>
      </p:sp>
      <p:sp>
        <p:nvSpPr>
          <p:cNvPr id="410" name="Google Shape;410;p19"/>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Costs</a:t>
            </a:r>
            <a:endParaRPr b="1"/>
          </a:p>
        </p:txBody>
      </p:sp>
      <p:pic>
        <p:nvPicPr>
          <p:cNvPr id="411" name="Google Shape;411;p19"/>
          <p:cNvPicPr preferRelativeResize="0"/>
          <p:nvPr/>
        </p:nvPicPr>
        <p:blipFill rotWithShape="1">
          <a:blip r:embed="rId3">
            <a:alphaModFix/>
          </a:blip>
          <a:srcRect/>
          <a:stretch/>
        </p:blipFill>
        <p:spPr>
          <a:xfrm>
            <a:off x="152400" y="4771000"/>
            <a:ext cx="8925138" cy="296300"/>
          </a:xfrm>
          <a:prstGeom prst="rect">
            <a:avLst/>
          </a:prstGeom>
          <a:noFill/>
          <a:ln>
            <a:noFill/>
          </a:ln>
        </p:spPr>
      </p:pic>
      <p:sp>
        <p:nvSpPr>
          <p:cNvPr id="412" name="Google Shape;412;p19"/>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
        <p:nvSpPr>
          <p:cNvPr id="413" name="Google Shape;413;p19"/>
          <p:cNvSpPr txBox="1"/>
          <p:nvPr/>
        </p:nvSpPr>
        <p:spPr>
          <a:xfrm>
            <a:off x="935625" y="2375250"/>
            <a:ext cx="7358700" cy="393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200"/>
              </a:spcBef>
              <a:spcAft>
                <a:spcPts val="600"/>
              </a:spcAft>
              <a:buClr>
                <a:srgbClr val="000000"/>
              </a:buClr>
              <a:buSzPts val="1000"/>
              <a:buFont typeface="Arial"/>
              <a:buNone/>
            </a:pPr>
            <a:r>
              <a:rPr lang="en" sz="1000" b="0" i="0" u="none" strike="noStrike" cap="none">
                <a:solidFill>
                  <a:schemeClr val="dk1"/>
                </a:solidFill>
                <a:latin typeface="Reem Kufi"/>
                <a:ea typeface="Reem Kufi"/>
                <a:cs typeface="Reem Kufi"/>
                <a:sym typeface="Reem Kufi"/>
              </a:rPr>
              <a:t>*These costs do not include all variable expenses such as marketing and sales costs to drive application adoption by White Rock customers</a:t>
            </a:r>
            <a:endParaRPr sz="1000" b="0" i="0" u="none" strike="noStrike" cap="none">
              <a:solidFill>
                <a:schemeClr val="dk1"/>
              </a:solidFill>
              <a:latin typeface="Reem Kufi"/>
              <a:ea typeface="Reem Kufi"/>
              <a:cs typeface="Reem Kufi"/>
              <a:sym typeface="Reem Kuf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xfrm>
            <a:off x="720000" y="540000"/>
            <a:ext cx="299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solidFill>
                  <a:schemeClr val="lt2"/>
                </a:solidFill>
              </a:rPr>
              <a:t>Content</a:t>
            </a:r>
            <a:endParaRPr b="1">
              <a:solidFill>
                <a:schemeClr val="lt2"/>
              </a:solidFill>
            </a:endParaRPr>
          </a:p>
        </p:txBody>
      </p:sp>
      <p:sp>
        <p:nvSpPr>
          <p:cNvPr id="194" name="Google Shape;194;p2"/>
          <p:cNvSpPr txBox="1">
            <a:spLocks noGrp="1"/>
          </p:cNvSpPr>
          <p:nvPr>
            <p:ph type="title" idx="2"/>
          </p:nvPr>
        </p:nvSpPr>
        <p:spPr>
          <a:xfrm>
            <a:off x="876525" y="1867600"/>
            <a:ext cx="923700" cy="84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a:t>01</a:t>
            </a:r>
            <a:endParaRPr/>
          </a:p>
        </p:txBody>
      </p:sp>
      <p:sp>
        <p:nvSpPr>
          <p:cNvPr id="195" name="Google Shape;195;p2"/>
          <p:cNvSpPr txBox="1">
            <a:spLocks noGrp="1"/>
          </p:cNvSpPr>
          <p:nvPr>
            <p:ph type="subTitle" idx="1"/>
          </p:nvPr>
        </p:nvSpPr>
        <p:spPr>
          <a:xfrm>
            <a:off x="2070625" y="1801850"/>
            <a:ext cx="2524200" cy="33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b="1"/>
              <a:t>Introduction</a:t>
            </a:r>
            <a:endParaRPr b="1"/>
          </a:p>
        </p:txBody>
      </p:sp>
      <p:sp>
        <p:nvSpPr>
          <p:cNvPr id="196" name="Google Shape;196;p2"/>
          <p:cNvSpPr txBox="1">
            <a:spLocks noGrp="1"/>
          </p:cNvSpPr>
          <p:nvPr>
            <p:ph type="subTitle" idx="3"/>
          </p:nvPr>
        </p:nvSpPr>
        <p:spPr>
          <a:xfrm>
            <a:off x="2047875" y="2097125"/>
            <a:ext cx="2285700" cy="61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Problem Statement </a:t>
            </a:r>
            <a:endParaRPr sz="1700">
              <a:latin typeface="Reem Kufi"/>
              <a:ea typeface="Reem Kufi"/>
              <a:cs typeface="Reem Kufi"/>
              <a:sym typeface="Reem Kufi"/>
            </a:endParaRPr>
          </a:p>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Problem Approach</a:t>
            </a:r>
            <a:endParaRPr sz="1700">
              <a:latin typeface="Reem Kufi"/>
              <a:ea typeface="Reem Kufi"/>
              <a:cs typeface="Reem Kufi"/>
              <a:sym typeface="Reem Kufi"/>
            </a:endParaRPr>
          </a:p>
        </p:txBody>
      </p:sp>
      <p:sp>
        <p:nvSpPr>
          <p:cNvPr id="197" name="Google Shape;197;p2"/>
          <p:cNvSpPr txBox="1">
            <a:spLocks noGrp="1"/>
          </p:cNvSpPr>
          <p:nvPr>
            <p:ph type="title" idx="4"/>
          </p:nvPr>
        </p:nvSpPr>
        <p:spPr>
          <a:xfrm>
            <a:off x="876525" y="3534475"/>
            <a:ext cx="923700" cy="84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a:t>03</a:t>
            </a:r>
            <a:endParaRPr/>
          </a:p>
        </p:txBody>
      </p:sp>
      <p:sp>
        <p:nvSpPr>
          <p:cNvPr id="198" name="Google Shape;198;p2"/>
          <p:cNvSpPr txBox="1">
            <a:spLocks noGrp="1"/>
          </p:cNvSpPr>
          <p:nvPr>
            <p:ph type="subTitle" idx="5"/>
          </p:nvPr>
        </p:nvSpPr>
        <p:spPr>
          <a:xfrm>
            <a:off x="2047875" y="3468725"/>
            <a:ext cx="2726100" cy="33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b="1"/>
              <a:t>Data Visualisation Models</a:t>
            </a:r>
            <a:endParaRPr b="1"/>
          </a:p>
        </p:txBody>
      </p:sp>
      <p:sp>
        <p:nvSpPr>
          <p:cNvPr id="199" name="Google Shape;199;p2"/>
          <p:cNvSpPr txBox="1">
            <a:spLocks noGrp="1"/>
          </p:cNvSpPr>
          <p:nvPr>
            <p:ph type="subTitle" idx="6"/>
          </p:nvPr>
        </p:nvSpPr>
        <p:spPr>
          <a:xfrm>
            <a:off x="2047875" y="3806225"/>
            <a:ext cx="2285700" cy="61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CART</a:t>
            </a:r>
            <a:endParaRPr sz="1700">
              <a:latin typeface="Reem Kufi"/>
              <a:ea typeface="Reem Kufi"/>
              <a:cs typeface="Reem Kufi"/>
              <a:sym typeface="Reem Kufi"/>
            </a:endParaRPr>
          </a:p>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Linear Regression</a:t>
            </a:r>
            <a:endParaRPr sz="1700">
              <a:latin typeface="Reem Kufi"/>
              <a:ea typeface="Reem Kufi"/>
              <a:cs typeface="Reem Kufi"/>
              <a:sym typeface="Reem Kufi"/>
            </a:endParaRPr>
          </a:p>
        </p:txBody>
      </p:sp>
      <p:sp>
        <p:nvSpPr>
          <p:cNvPr id="200" name="Google Shape;200;p2"/>
          <p:cNvSpPr txBox="1">
            <a:spLocks noGrp="1"/>
          </p:cNvSpPr>
          <p:nvPr>
            <p:ph type="title" idx="7"/>
          </p:nvPr>
        </p:nvSpPr>
        <p:spPr>
          <a:xfrm>
            <a:off x="4695825" y="1867600"/>
            <a:ext cx="923700" cy="84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a:t>02</a:t>
            </a:r>
            <a:endParaRPr/>
          </a:p>
        </p:txBody>
      </p:sp>
      <p:sp>
        <p:nvSpPr>
          <p:cNvPr id="201" name="Google Shape;201;p2"/>
          <p:cNvSpPr txBox="1">
            <a:spLocks noGrp="1"/>
          </p:cNvSpPr>
          <p:nvPr>
            <p:ph type="subTitle" idx="8"/>
          </p:nvPr>
        </p:nvSpPr>
        <p:spPr>
          <a:xfrm>
            <a:off x="5867175" y="1801850"/>
            <a:ext cx="3081600" cy="33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b="1"/>
              <a:t>Business Recommendations</a:t>
            </a:r>
            <a:endParaRPr b="1"/>
          </a:p>
        </p:txBody>
      </p:sp>
      <p:sp>
        <p:nvSpPr>
          <p:cNvPr id="202" name="Google Shape;202;p2"/>
          <p:cNvSpPr txBox="1">
            <a:spLocks noGrp="1"/>
          </p:cNvSpPr>
          <p:nvPr>
            <p:ph type="subTitle" idx="9"/>
          </p:nvPr>
        </p:nvSpPr>
        <p:spPr>
          <a:xfrm>
            <a:off x="5867175" y="2097125"/>
            <a:ext cx="3081600" cy="127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Increasing Inflow : Mapping Relationships, Robo Advisor</a:t>
            </a:r>
            <a:endParaRPr sz="1700">
              <a:latin typeface="Reem Kufi"/>
              <a:ea typeface="Reem Kufi"/>
              <a:cs typeface="Reem Kufi"/>
              <a:sym typeface="Reem Kufi"/>
            </a:endParaRPr>
          </a:p>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Decreasing Outflow : Identifying Churn</a:t>
            </a:r>
            <a:endParaRPr sz="1700">
              <a:latin typeface="Reem Kufi"/>
              <a:ea typeface="Reem Kufi"/>
              <a:cs typeface="Reem Kufi"/>
              <a:sym typeface="Reem Kufi"/>
            </a:endParaRPr>
          </a:p>
        </p:txBody>
      </p:sp>
      <p:sp>
        <p:nvSpPr>
          <p:cNvPr id="203" name="Google Shape;203;p2"/>
          <p:cNvSpPr txBox="1">
            <a:spLocks noGrp="1"/>
          </p:cNvSpPr>
          <p:nvPr>
            <p:ph type="title" idx="13"/>
          </p:nvPr>
        </p:nvSpPr>
        <p:spPr>
          <a:xfrm>
            <a:off x="4695825" y="3534475"/>
            <a:ext cx="923700" cy="84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a:t>04</a:t>
            </a:r>
            <a:endParaRPr/>
          </a:p>
        </p:txBody>
      </p:sp>
      <p:sp>
        <p:nvSpPr>
          <p:cNvPr id="204" name="Google Shape;204;p2"/>
          <p:cNvSpPr txBox="1">
            <a:spLocks noGrp="1"/>
          </p:cNvSpPr>
          <p:nvPr>
            <p:ph type="subTitle" idx="14"/>
          </p:nvPr>
        </p:nvSpPr>
        <p:spPr>
          <a:xfrm>
            <a:off x="5867175" y="3468725"/>
            <a:ext cx="2524200" cy="33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b="1"/>
              <a:t>Conclusion</a:t>
            </a:r>
            <a:endParaRPr b="1"/>
          </a:p>
        </p:txBody>
      </p:sp>
      <p:sp>
        <p:nvSpPr>
          <p:cNvPr id="205" name="Google Shape;205;p2"/>
          <p:cNvSpPr txBox="1">
            <a:spLocks noGrp="1"/>
          </p:cNvSpPr>
          <p:nvPr>
            <p:ph type="subTitle" idx="15"/>
          </p:nvPr>
        </p:nvSpPr>
        <p:spPr>
          <a:xfrm>
            <a:off x="5867175" y="3764000"/>
            <a:ext cx="2285700" cy="61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Summary</a:t>
            </a:r>
            <a:endParaRPr sz="1700">
              <a:latin typeface="Reem Kufi"/>
              <a:ea typeface="Reem Kufi"/>
              <a:cs typeface="Reem Kufi"/>
              <a:sym typeface="Reem Kufi"/>
            </a:endParaRPr>
          </a:p>
          <a:p>
            <a:pPr marL="0" lvl="0" indent="0" algn="l" rtl="0">
              <a:lnSpc>
                <a:spcPct val="100000"/>
              </a:lnSpc>
              <a:spcBef>
                <a:spcPts val="0"/>
              </a:spcBef>
              <a:spcAft>
                <a:spcPts val="0"/>
              </a:spcAft>
              <a:buSzPts val="1800"/>
              <a:buNone/>
            </a:pPr>
            <a:r>
              <a:rPr lang="en" sz="1700">
                <a:latin typeface="Reem Kufi"/>
                <a:ea typeface="Reem Kufi"/>
                <a:cs typeface="Reem Kufi"/>
                <a:sym typeface="Reem Kufi"/>
              </a:rPr>
              <a:t>Questions</a:t>
            </a:r>
            <a:endParaRPr sz="1700">
              <a:latin typeface="Reem Kufi"/>
              <a:ea typeface="Reem Kufi"/>
              <a:cs typeface="Reem Kufi"/>
              <a:sym typeface="Reem Kufi"/>
            </a:endParaRPr>
          </a:p>
        </p:txBody>
      </p:sp>
      <p:sp>
        <p:nvSpPr>
          <p:cNvPr id="206" name="Google Shape;206;p2"/>
          <p:cNvSpPr/>
          <p:nvPr/>
        </p:nvSpPr>
        <p:spPr>
          <a:xfrm>
            <a:off x="19431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1943100" y="3534502"/>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7624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762400" y="3534502"/>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0"/>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Implementation Guidelines</a:t>
            </a:r>
            <a:endParaRPr b="1"/>
          </a:p>
        </p:txBody>
      </p:sp>
      <p:sp>
        <p:nvSpPr>
          <p:cNvPr id="419" name="Google Shape;419;p20"/>
          <p:cNvSpPr txBox="1">
            <a:spLocks noGrp="1"/>
          </p:cNvSpPr>
          <p:nvPr>
            <p:ph type="subTitle" idx="1"/>
          </p:nvPr>
        </p:nvSpPr>
        <p:spPr>
          <a:xfrm>
            <a:off x="290475" y="1424525"/>
            <a:ext cx="8649000" cy="38253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Charge low management fees (~0.375%)</a:t>
            </a:r>
            <a:endParaRPr sz="1700">
              <a:solidFill>
                <a:srgbClr val="000000"/>
              </a:solidFill>
              <a:latin typeface="Reem Kufi"/>
              <a:ea typeface="Reem Kufi"/>
              <a:cs typeface="Reem Kufi"/>
              <a:sym typeface="Reem Kufi"/>
            </a:endParaRPr>
          </a:p>
          <a:p>
            <a:pPr marL="0" lvl="0" indent="0" algn="l" rtl="0">
              <a:lnSpc>
                <a:spcPct val="100000"/>
              </a:lnSpc>
              <a:spcBef>
                <a:spcPts val="0"/>
              </a:spcBef>
              <a:spcAft>
                <a:spcPts val="0"/>
              </a:spcAft>
              <a:buSzPts val="1800"/>
              <a:buNone/>
            </a:pPr>
            <a:endParaRPr sz="1700">
              <a:solidFill>
                <a:srgbClr val="000000"/>
              </a:solidFill>
              <a:latin typeface="Reem Kufi"/>
              <a:ea typeface="Reem Kufi"/>
              <a:cs typeface="Reem Kufi"/>
              <a:sym typeface="Reem Kufi"/>
            </a:endParaRPr>
          </a:p>
          <a:p>
            <a:pPr marL="457200" lvl="0" indent="-336550" algn="l" rtl="0">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Allow for a “no minimum” investment amount</a:t>
            </a:r>
            <a:endParaRPr sz="1700">
              <a:solidFill>
                <a:srgbClr val="000000"/>
              </a:solidFill>
              <a:latin typeface="Reem Kufi"/>
              <a:ea typeface="Reem Kufi"/>
              <a:cs typeface="Reem Kufi"/>
              <a:sym typeface="Reem Kufi"/>
            </a:endParaRPr>
          </a:p>
          <a:p>
            <a:pPr marL="0" lvl="0" indent="0" algn="l" rtl="0">
              <a:lnSpc>
                <a:spcPct val="100000"/>
              </a:lnSpc>
              <a:spcBef>
                <a:spcPts val="0"/>
              </a:spcBef>
              <a:spcAft>
                <a:spcPts val="0"/>
              </a:spcAft>
              <a:buSzPts val="1800"/>
              <a:buNone/>
            </a:pPr>
            <a:endParaRPr sz="1700">
              <a:solidFill>
                <a:srgbClr val="000000"/>
              </a:solidFill>
              <a:latin typeface="Reem Kufi"/>
              <a:ea typeface="Reem Kufi"/>
              <a:cs typeface="Reem Kufi"/>
              <a:sym typeface="Reem Kufi"/>
            </a:endParaRPr>
          </a:p>
          <a:p>
            <a:pPr marL="457200" lvl="0" indent="-336550" algn="l" rtl="0">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Set up onboarding surveys to find out each investor preferences</a:t>
            </a:r>
            <a:endParaRPr sz="1700">
              <a:solidFill>
                <a:srgbClr val="000000"/>
              </a:solidFill>
              <a:latin typeface="Reem Kufi"/>
              <a:ea typeface="Reem Kufi"/>
              <a:cs typeface="Reem Kufi"/>
              <a:sym typeface="Reem Kufi"/>
            </a:endParaRPr>
          </a:p>
          <a:p>
            <a:pPr marL="0" lvl="0" indent="0" algn="l" rtl="0">
              <a:lnSpc>
                <a:spcPct val="100000"/>
              </a:lnSpc>
              <a:spcBef>
                <a:spcPts val="0"/>
              </a:spcBef>
              <a:spcAft>
                <a:spcPts val="0"/>
              </a:spcAft>
              <a:buSzPts val="1800"/>
              <a:buNone/>
            </a:pPr>
            <a:endParaRPr sz="1700">
              <a:solidFill>
                <a:srgbClr val="000000"/>
              </a:solidFill>
              <a:latin typeface="Reem Kufi"/>
              <a:ea typeface="Reem Kufi"/>
              <a:cs typeface="Reem Kufi"/>
              <a:sym typeface="Reem Kufi"/>
            </a:endParaRPr>
          </a:p>
          <a:p>
            <a:pPr marL="457200" lvl="0" indent="-336550" algn="l" rtl="0">
              <a:lnSpc>
                <a:spcPct val="100000"/>
              </a:lnSpc>
              <a:spcBef>
                <a:spcPts val="0"/>
              </a:spcBef>
              <a:spcAft>
                <a:spcPts val="0"/>
              </a:spcAft>
              <a:buClr>
                <a:srgbClr val="000000"/>
              </a:buClr>
              <a:buSzPts val="1700"/>
              <a:buFont typeface="Reem Kufi"/>
              <a:buChar char="●"/>
            </a:pPr>
            <a:r>
              <a:rPr lang="en" sz="1700">
                <a:solidFill>
                  <a:srgbClr val="000000"/>
                </a:solidFill>
                <a:latin typeface="Reem Kufi"/>
                <a:ea typeface="Reem Kufi"/>
                <a:cs typeface="Reem Kufi"/>
                <a:sym typeface="Reem Kufi"/>
              </a:rPr>
              <a:t>Create different tiers of service based on portfolio amount</a:t>
            </a:r>
            <a:endParaRPr sz="1700">
              <a:solidFill>
                <a:srgbClr val="000000"/>
              </a:solidFill>
              <a:latin typeface="Reem Kufi"/>
              <a:ea typeface="Reem Kufi"/>
              <a:cs typeface="Reem Kufi"/>
              <a:sym typeface="Reem Kufi"/>
            </a:endParaRPr>
          </a:p>
          <a:p>
            <a:pPr marL="457200" lvl="0" indent="0" algn="l" rtl="0">
              <a:lnSpc>
                <a:spcPct val="100000"/>
              </a:lnSpc>
              <a:spcBef>
                <a:spcPts val="0"/>
              </a:spcBef>
              <a:spcAft>
                <a:spcPts val="0"/>
              </a:spcAft>
              <a:buSzPts val="1800"/>
              <a:buNone/>
            </a:pPr>
            <a:r>
              <a:rPr lang="en" sz="1700">
                <a:solidFill>
                  <a:srgbClr val="000000"/>
                </a:solidFill>
                <a:latin typeface="Reem Kufi"/>
                <a:ea typeface="Reem Kufi"/>
                <a:cs typeface="Reem Kufi"/>
                <a:sym typeface="Reem Kufi"/>
              </a:rPr>
              <a:t>&gt; Investments above $100,000 can have 4 reviews per year with a </a:t>
            </a:r>
            <a:endParaRPr sz="1700">
              <a:solidFill>
                <a:srgbClr val="000000"/>
              </a:solidFill>
              <a:latin typeface="Reem Kufi"/>
              <a:ea typeface="Reem Kufi"/>
              <a:cs typeface="Reem Kufi"/>
              <a:sym typeface="Reem Kufi"/>
            </a:endParaRPr>
          </a:p>
          <a:p>
            <a:pPr marL="457200" lvl="0" indent="0" algn="l" rtl="0">
              <a:lnSpc>
                <a:spcPct val="100000"/>
              </a:lnSpc>
              <a:spcBef>
                <a:spcPts val="0"/>
              </a:spcBef>
              <a:spcAft>
                <a:spcPts val="0"/>
              </a:spcAft>
              <a:buSzPts val="1800"/>
              <a:buNone/>
            </a:pPr>
            <a:r>
              <a:rPr lang="en" sz="1700">
                <a:solidFill>
                  <a:srgbClr val="000000"/>
                </a:solidFill>
                <a:latin typeface="Reem Kufi"/>
                <a:ea typeface="Reem Kufi"/>
                <a:cs typeface="Reem Kufi"/>
                <a:sym typeface="Reem Kufi"/>
              </a:rPr>
              <a:t>   dedicated advisor</a:t>
            </a:r>
            <a:endParaRPr sz="1700">
              <a:solidFill>
                <a:srgbClr val="000000"/>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50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800"/>
              <a:buNone/>
            </a:pPr>
            <a:endParaRPr sz="19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900">
              <a:solidFill>
                <a:schemeClr val="dk1"/>
              </a:solidFill>
              <a:latin typeface="Reem Kufi"/>
              <a:ea typeface="Reem Kufi"/>
              <a:cs typeface="Reem Kufi"/>
              <a:sym typeface="Reem Kufi"/>
            </a:endParaRPr>
          </a:p>
          <a:p>
            <a:pPr marL="0" lvl="0" indent="0" algn="just" rtl="0">
              <a:lnSpc>
                <a:spcPct val="115000"/>
              </a:lnSpc>
              <a:spcBef>
                <a:spcPts val="1200"/>
              </a:spcBef>
              <a:spcAft>
                <a:spcPts val="1200"/>
              </a:spcAft>
              <a:buSzPts val="1800"/>
              <a:buNone/>
            </a:pPr>
            <a:endParaRPr sz="1500">
              <a:solidFill>
                <a:schemeClr val="dk1"/>
              </a:solidFill>
              <a:latin typeface="Reem Kufi"/>
              <a:ea typeface="Reem Kufi"/>
              <a:cs typeface="Reem Kufi"/>
              <a:sym typeface="Reem Kufi"/>
            </a:endParaRPr>
          </a:p>
        </p:txBody>
      </p:sp>
      <p:pic>
        <p:nvPicPr>
          <p:cNvPr id="420" name="Google Shape;420;p20"/>
          <p:cNvPicPr preferRelativeResize="0"/>
          <p:nvPr/>
        </p:nvPicPr>
        <p:blipFill rotWithShape="1">
          <a:blip r:embed="rId3">
            <a:alphaModFix/>
          </a:blip>
          <a:srcRect/>
          <a:stretch/>
        </p:blipFill>
        <p:spPr>
          <a:xfrm>
            <a:off x="7194350" y="2716125"/>
            <a:ext cx="1734300" cy="1734300"/>
          </a:xfrm>
          <a:prstGeom prst="rect">
            <a:avLst/>
          </a:prstGeom>
          <a:noFill/>
          <a:ln>
            <a:noFill/>
          </a:ln>
        </p:spPr>
      </p:pic>
      <p:pic>
        <p:nvPicPr>
          <p:cNvPr id="421" name="Google Shape;421;p20"/>
          <p:cNvPicPr preferRelativeResize="0"/>
          <p:nvPr/>
        </p:nvPicPr>
        <p:blipFill rotWithShape="1">
          <a:blip r:embed="rId4">
            <a:alphaModFix/>
          </a:blip>
          <a:srcRect/>
          <a:stretch/>
        </p:blipFill>
        <p:spPr>
          <a:xfrm>
            <a:off x="152400" y="4771000"/>
            <a:ext cx="8925138" cy="296300"/>
          </a:xfrm>
          <a:prstGeom prst="rect">
            <a:avLst/>
          </a:prstGeom>
          <a:noFill/>
          <a:ln>
            <a:noFill/>
          </a:ln>
        </p:spPr>
      </p:pic>
      <p:sp>
        <p:nvSpPr>
          <p:cNvPr id="422" name="Google Shape;422;p20"/>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cxnSp>
        <p:nvCxnSpPr>
          <p:cNvPr id="427" name="Google Shape;427;p21"/>
          <p:cNvCxnSpPr/>
          <p:nvPr/>
        </p:nvCxnSpPr>
        <p:spPr>
          <a:xfrm>
            <a:off x="440375" y="2535425"/>
            <a:ext cx="7500900" cy="15900"/>
          </a:xfrm>
          <a:prstGeom prst="straightConnector1">
            <a:avLst/>
          </a:prstGeom>
          <a:noFill/>
          <a:ln w="76200" cap="flat" cmpd="sng">
            <a:solidFill>
              <a:schemeClr val="lt2"/>
            </a:solidFill>
            <a:prstDash val="solid"/>
            <a:round/>
            <a:headEnd type="none" w="sm" len="sm"/>
            <a:tailEnd type="triangle" w="med" len="med"/>
          </a:ln>
        </p:spPr>
      </p:cxnSp>
      <p:pic>
        <p:nvPicPr>
          <p:cNvPr id="428" name="Google Shape;428;p21"/>
          <p:cNvPicPr preferRelativeResize="0"/>
          <p:nvPr/>
        </p:nvPicPr>
        <p:blipFill rotWithShape="1">
          <a:blip r:embed="rId3">
            <a:alphaModFix/>
          </a:blip>
          <a:srcRect l="15133" t="9508" r="13309" b="21591"/>
          <a:stretch/>
        </p:blipFill>
        <p:spPr>
          <a:xfrm>
            <a:off x="440375" y="2177975"/>
            <a:ext cx="797400" cy="749400"/>
          </a:xfrm>
          <a:prstGeom prst="ellipse">
            <a:avLst/>
          </a:prstGeom>
          <a:noFill/>
          <a:ln>
            <a:noFill/>
          </a:ln>
        </p:spPr>
      </p:pic>
      <p:sp>
        <p:nvSpPr>
          <p:cNvPr id="429" name="Google Shape;429;p21"/>
          <p:cNvSpPr txBox="1">
            <a:spLocks noGrp="1"/>
          </p:cNvSpPr>
          <p:nvPr>
            <p:ph type="title"/>
          </p:nvPr>
        </p:nvSpPr>
        <p:spPr>
          <a:xfrm>
            <a:off x="333175" y="1575500"/>
            <a:ext cx="1152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a:solidFill>
                  <a:schemeClr val="dk2"/>
                </a:solidFill>
              </a:rPr>
              <a:t>Planning</a:t>
            </a:r>
            <a:endParaRPr sz="2000">
              <a:solidFill>
                <a:schemeClr val="dk2"/>
              </a:solidFill>
            </a:endParaRPr>
          </a:p>
        </p:txBody>
      </p:sp>
      <p:sp>
        <p:nvSpPr>
          <p:cNvPr id="430" name="Google Shape;430;p21"/>
          <p:cNvSpPr txBox="1"/>
          <p:nvPr/>
        </p:nvSpPr>
        <p:spPr>
          <a:xfrm>
            <a:off x="192775" y="3404776"/>
            <a:ext cx="1433400" cy="85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Reem Kufi"/>
                <a:ea typeface="Reem Kufi"/>
                <a:cs typeface="Reem Kufi"/>
                <a:sym typeface="Reem Kufi"/>
              </a:rPr>
              <a:t>Approval obtained &amp;</a:t>
            </a:r>
            <a:endParaRPr sz="1200" b="0" i="0" u="none" strike="noStrike" cap="none">
              <a:solidFill>
                <a:schemeClr val="dk1"/>
              </a:solidFill>
              <a:latin typeface="Reem Kufi"/>
              <a:ea typeface="Reem Kufi"/>
              <a:cs typeface="Reem Kufi"/>
              <a:sym typeface="Reem Kufi"/>
            </a:endParaRPr>
          </a:p>
          <a:p>
            <a:pPr marL="0" marR="0" lvl="0" indent="0" algn="ctr"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Reem Kufi"/>
                <a:ea typeface="Reem Kufi"/>
                <a:cs typeface="Reem Kufi"/>
                <a:sym typeface="Reem Kufi"/>
              </a:rPr>
              <a:t>Business Analysis</a:t>
            </a:r>
            <a:endParaRPr sz="1200" b="0" i="0" u="none" strike="noStrike" cap="none">
              <a:solidFill>
                <a:schemeClr val="dk1"/>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ource Sans Pro"/>
              <a:ea typeface="Source Sans Pro"/>
              <a:cs typeface="Source Sans Pro"/>
              <a:sym typeface="Source Sans Pro"/>
            </a:endParaRPr>
          </a:p>
        </p:txBody>
      </p:sp>
      <p:sp>
        <p:nvSpPr>
          <p:cNvPr id="431" name="Google Shape;431;p21"/>
          <p:cNvSpPr txBox="1"/>
          <p:nvPr/>
        </p:nvSpPr>
        <p:spPr>
          <a:xfrm>
            <a:off x="143275" y="2941500"/>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Jan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2-3 Weeks</a:t>
            </a:r>
            <a:endParaRPr sz="1400" b="1" i="0" u="none" strike="noStrike" cap="none">
              <a:solidFill>
                <a:srgbClr val="000000"/>
              </a:solidFill>
              <a:latin typeface="Reem Kufi"/>
              <a:ea typeface="Reem Kufi"/>
              <a:cs typeface="Reem Kufi"/>
              <a:sym typeface="Reem Kufi"/>
            </a:endParaRPr>
          </a:p>
        </p:txBody>
      </p:sp>
      <p:sp>
        <p:nvSpPr>
          <p:cNvPr id="432" name="Google Shape;432;p21"/>
          <p:cNvSpPr txBox="1">
            <a:spLocks noGrp="1"/>
          </p:cNvSpPr>
          <p:nvPr>
            <p:ph type="title"/>
          </p:nvPr>
        </p:nvSpPr>
        <p:spPr>
          <a:xfrm>
            <a:off x="1649913" y="1575500"/>
            <a:ext cx="2202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a:solidFill>
                  <a:schemeClr val="dk2"/>
                </a:solidFill>
              </a:rPr>
              <a:t>Application Design</a:t>
            </a:r>
            <a:endParaRPr sz="2000">
              <a:solidFill>
                <a:schemeClr val="dk2"/>
              </a:solidFill>
            </a:endParaRPr>
          </a:p>
        </p:txBody>
      </p:sp>
      <p:sp>
        <p:nvSpPr>
          <p:cNvPr id="433" name="Google Shape;433;p21"/>
          <p:cNvSpPr txBox="1">
            <a:spLocks noGrp="1"/>
          </p:cNvSpPr>
          <p:nvPr>
            <p:ph type="title"/>
          </p:nvPr>
        </p:nvSpPr>
        <p:spPr>
          <a:xfrm>
            <a:off x="4316588" y="1584313"/>
            <a:ext cx="314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a:solidFill>
                  <a:schemeClr val="dk2"/>
                </a:solidFill>
              </a:rPr>
              <a:t>Application Development</a:t>
            </a:r>
            <a:endParaRPr sz="2000">
              <a:solidFill>
                <a:schemeClr val="dk2"/>
              </a:solidFill>
            </a:endParaRPr>
          </a:p>
        </p:txBody>
      </p:sp>
      <p:sp>
        <p:nvSpPr>
          <p:cNvPr id="434" name="Google Shape;434;p21"/>
          <p:cNvSpPr txBox="1">
            <a:spLocks noGrp="1"/>
          </p:cNvSpPr>
          <p:nvPr>
            <p:ph type="title"/>
          </p:nvPr>
        </p:nvSpPr>
        <p:spPr>
          <a:xfrm>
            <a:off x="7866226" y="2065000"/>
            <a:ext cx="1338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1600">
                <a:solidFill>
                  <a:schemeClr val="dk2"/>
                </a:solidFill>
              </a:rPr>
              <a:t>Support &amp; Maintenance</a:t>
            </a:r>
            <a:endParaRPr sz="1600">
              <a:solidFill>
                <a:schemeClr val="dk2"/>
              </a:solidFill>
            </a:endParaRPr>
          </a:p>
          <a:p>
            <a:pPr marL="0" lvl="0" indent="0" algn="ctr" rtl="0">
              <a:lnSpc>
                <a:spcPct val="100000"/>
              </a:lnSpc>
              <a:spcBef>
                <a:spcPts val="0"/>
              </a:spcBef>
              <a:spcAft>
                <a:spcPts val="0"/>
              </a:spcAft>
              <a:buSzPts val="3000"/>
              <a:buNone/>
            </a:pPr>
            <a:r>
              <a:rPr lang="en" sz="1600">
                <a:solidFill>
                  <a:schemeClr val="dk2"/>
                </a:solidFill>
              </a:rPr>
              <a:t>&amp; Update</a:t>
            </a:r>
            <a:endParaRPr sz="1600">
              <a:solidFill>
                <a:schemeClr val="dk2"/>
              </a:solidFill>
            </a:endParaRPr>
          </a:p>
        </p:txBody>
      </p:sp>
      <p:pic>
        <p:nvPicPr>
          <p:cNvPr id="435" name="Google Shape;435;p21"/>
          <p:cNvPicPr preferRelativeResize="0"/>
          <p:nvPr/>
        </p:nvPicPr>
        <p:blipFill rotWithShape="1">
          <a:blip r:embed="rId4">
            <a:alphaModFix/>
          </a:blip>
          <a:srcRect l="8858" t="17636" r="7884" b="7697"/>
          <a:stretch/>
        </p:blipFill>
        <p:spPr>
          <a:xfrm>
            <a:off x="1649914" y="2210533"/>
            <a:ext cx="797400" cy="704700"/>
          </a:xfrm>
          <a:prstGeom prst="ellipse">
            <a:avLst/>
          </a:prstGeom>
          <a:noFill/>
          <a:ln>
            <a:noFill/>
          </a:ln>
        </p:spPr>
      </p:pic>
      <p:pic>
        <p:nvPicPr>
          <p:cNvPr id="436" name="Google Shape;436;p21"/>
          <p:cNvPicPr preferRelativeResize="0"/>
          <p:nvPr/>
        </p:nvPicPr>
        <p:blipFill rotWithShape="1">
          <a:blip r:embed="rId5">
            <a:alphaModFix/>
          </a:blip>
          <a:srcRect l="13144" t="2420" r="10611" b="4487"/>
          <a:stretch/>
        </p:blipFill>
        <p:spPr>
          <a:xfrm>
            <a:off x="2817300" y="2197625"/>
            <a:ext cx="797400" cy="749400"/>
          </a:xfrm>
          <a:prstGeom prst="ellipse">
            <a:avLst/>
          </a:prstGeom>
          <a:noFill/>
          <a:ln>
            <a:noFill/>
          </a:ln>
        </p:spPr>
      </p:pic>
      <p:sp>
        <p:nvSpPr>
          <p:cNvPr id="437" name="Google Shape;437;p21"/>
          <p:cNvSpPr txBox="1"/>
          <p:nvPr/>
        </p:nvSpPr>
        <p:spPr>
          <a:xfrm>
            <a:off x="1293336" y="2938558"/>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Feb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2-3 Weeks</a:t>
            </a:r>
            <a:endParaRPr sz="1400" b="1" i="0" u="none" strike="noStrike" cap="none">
              <a:solidFill>
                <a:srgbClr val="000000"/>
              </a:solidFill>
              <a:latin typeface="Reem Kufi"/>
              <a:ea typeface="Reem Kufi"/>
              <a:cs typeface="Reem Kufi"/>
              <a:sym typeface="Reem Kufi"/>
            </a:endParaRPr>
          </a:p>
        </p:txBody>
      </p:sp>
      <p:sp>
        <p:nvSpPr>
          <p:cNvPr id="438" name="Google Shape;438;p21"/>
          <p:cNvSpPr txBox="1"/>
          <p:nvPr/>
        </p:nvSpPr>
        <p:spPr>
          <a:xfrm>
            <a:off x="2455452" y="2938648"/>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March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3-4 Weeks</a:t>
            </a:r>
            <a:endParaRPr sz="1400" b="1" i="0" u="none" strike="noStrike" cap="none">
              <a:solidFill>
                <a:srgbClr val="000000"/>
              </a:solidFill>
              <a:latin typeface="Reem Kufi"/>
              <a:ea typeface="Reem Kufi"/>
              <a:cs typeface="Reem Kufi"/>
              <a:sym typeface="Reem Kufi"/>
            </a:endParaRPr>
          </a:p>
        </p:txBody>
      </p:sp>
      <p:sp>
        <p:nvSpPr>
          <p:cNvPr id="439" name="Google Shape;439;p21"/>
          <p:cNvSpPr txBox="1"/>
          <p:nvPr/>
        </p:nvSpPr>
        <p:spPr>
          <a:xfrm>
            <a:off x="1392325" y="3404776"/>
            <a:ext cx="1433400" cy="85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UX Design</a:t>
            </a:r>
            <a:endParaRPr sz="1200" b="0" i="0" u="none" strike="noStrike" cap="none">
              <a:solidFill>
                <a:srgbClr val="000000"/>
              </a:solidFill>
              <a:latin typeface="Reem Kufi"/>
              <a:ea typeface="Reem Kufi"/>
              <a:cs typeface="Reem Kufi"/>
              <a:sym typeface="Reem Kufi"/>
            </a:endParaRPr>
          </a:p>
        </p:txBody>
      </p:sp>
      <p:sp>
        <p:nvSpPr>
          <p:cNvPr id="440" name="Google Shape;440;p21"/>
          <p:cNvSpPr txBox="1"/>
          <p:nvPr/>
        </p:nvSpPr>
        <p:spPr>
          <a:xfrm>
            <a:off x="2499300" y="3404776"/>
            <a:ext cx="1433400" cy="85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UI Design</a:t>
            </a:r>
            <a:endParaRPr sz="1200" b="0" i="0" u="none" strike="noStrike" cap="none">
              <a:solidFill>
                <a:srgbClr val="000000"/>
              </a:solidFill>
              <a:latin typeface="Reem Kufi"/>
              <a:ea typeface="Reem Kufi"/>
              <a:cs typeface="Reem Kufi"/>
              <a:sym typeface="Reem Kufi"/>
            </a:endParaRPr>
          </a:p>
        </p:txBody>
      </p:sp>
      <p:pic>
        <p:nvPicPr>
          <p:cNvPr id="441" name="Google Shape;441;p21"/>
          <p:cNvPicPr preferRelativeResize="0"/>
          <p:nvPr/>
        </p:nvPicPr>
        <p:blipFill rotWithShape="1">
          <a:blip r:embed="rId6">
            <a:alphaModFix/>
          </a:blip>
          <a:srcRect l="11816" t="15222" r="9510" b="12906"/>
          <a:stretch/>
        </p:blipFill>
        <p:spPr>
          <a:xfrm>
            <a:off x="4170700" y="2232775"/>
            <a:ext cx="762600" cy="704700"/>
          </a:xfrm>
          <a:prstGeom prst="ellipse">
            <a:avLst/>
          </a:prstGeom>
          <a:noFill/>
          <a:ln>
            <a:noFill/>
          </a:ln>
        </p:spPr>
      </p:pic>
      <p:pic>
        <p:nvPicPr>
          <p:cNvPr id="442" name="Google Shape;442;p21"/>
          <p:cNvPicPr preferRelativeResize="0"/>
          <p:nvPr/>
        </p:nvPicPr>
        <p:blipFill rotWithShape="1">
          <a:blip r:embed="rId7">
            <a:alphaModFix/>
          </a:blip>
          <a:srcRect l="6233" t="7994" r="13106" b="21198"/>
          <a:stretch/>
        </p:blipFill>
        <p:spPr>
          <a:xfrm>
            <a:off x="5335834" y="2228564"/>
            <a:ext cx="724500" cy="699000"/>
          </a:xfrm>
          <a:prstGeom prst="ellipse">
            <a:avLst/>
          </a:prstGeom>
          <a:noFill/>
          <a:ln>
            <a:noFill/>
          </a:ln>
        </p:spPr>
      </p:pic>
      <p:sp>
        <p:nvSpPr>
          <p:cNvPr id="443" name="Google Shape;443;p21"/>
          <p:cNvSpPr txBox="1"/>
          <p:nvPr/>
        </p:nvSpPr>
        <p:spPr>
          <a:xfrm>
            <a:off x="3785800" y="2938550"/>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April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6-8 Weeks</a:t>
            </a:r>
            <a:endParaRPr sz="1400" b="1" i="0" u="none" strike="noStrike" cap="none">
              <a:solidFill>
                <a:srgbClr val="000000"/>
              </a:solidFill>
              <a:latin typeface="Reem Kufi"/>
              <a:ea typeface="Reem Kufi"/>
              <a:cs typeface="Reem Kufi"/>
              <a:sym typeface="Reem Kufi"/>
            </a:endParaRPr>
          </a:p>
        </p:txBody>
      </p:sp>
      <p:sp>
        <p:nvSpPr>
          <p:cNvPr id="444" name="Google Shape;444;p21"/>
          <p:cNvSpPr txBox="1"/>
          <p:nvPr/>
        </p:nvSpPr>
        <p:spPr>
          <a:xfrm>
            <a:off x="4931875" y="2929725"/>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June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6-8 Weeks</a:t>
            </a:r>
            <a:endParaRPr sz="1400" b="1" i="0" u="none" strike="noStrike" cap="none">
              <a:solidFill>
                <a:srgbClr val="000000"/>
              </a:solidFill>
              <a:latin typeface="Reem Kufi"/>
              <a:ea typeface="Reem Kufi"/>
              <a:cs typeface="Reem Kufi"/>
              <a:sym typeface="Reem Kufi"/>
            </a:endParaRPr>
          </a:p>
        </p:txBody>
      </p:sp>
      <p:pic>
        <p:nvPicPr>
          <p:cNvPr id="445" name="Google Shape;445;p21"/>
          <p:cNvPicPr preferRelativeResize="0"/>
          <p:nvPr/>
        </p:nvPicPr>
        <p:blipFill rotWithShape="1">
          <a:blip r:embed="rId8">
            <a:alphaModFix/>
          </a:blip>
          <a:srcRect l="4001" t="5413" r="14324" b="14745"/>
          <a:stretch/>
        </p:blipFill>
        <p:spPr>
          <a:xfrm>
            <a:off x="6443150" y="2153525"/>
            <a:ext cx="724500" cy="772800"/>
          </a:xfrm>
          <a:prstGeom prst="ellipse">
            <a:avLst/>
          </a:prstGeom>
          <a:noFill/>
          <a:ln>
            <a:noFill/>
          </a:ln>
        </p:spPr>
      </p:pic>
      <p:sp>
        <p:nvSpPr>
          <p:cNvPr id="446" name="Google Shape;446;p21"/>
          <p:cNvSpPr txBox="1"/>
          <p:nvPr/>
        </p:nvSpPr>
        <p:spPr>
          <a:xfrm>
            <a:off x="6103025" y="2929725"/>
            <a:ext cx="1532400" cy="34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August 2021</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2-3 Weeks</a:t>
            </a:r>
            <a:endParaRPr sz="1400" b="1" i="0" u="none" strike="noStrike" cap="none">
              <a:solidFill>
                <a:srgbClr val="000000"/>
              </a:solidFill>
              <a:latin typeface="Reem Kufi"/>
              <a:ea typeface="Reem Kufi"/>
              <a:cs typeface="Reem Kufi"/>
              <a:sym typeface="Reem Kufi"/>
            </a:endParaRPr>
          </a:p>
        </p:txBody>
      </p:sp>
      <p:sp>
        <p:nvSpPr>
          <p:cNvPr id="447" name="Google Shape;447;p21"/>
          <p:cNvSpPr txBox="1"/>
          <p:nvPr/>
        </p:nvSpPr>
        <p:spPr>
          <a:xfrm>
            <a:off x="3772413" y="3404776"/>
            <a:ext cx="1433400" cy="85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Back-End Development</a:t>
            </a:r>
            <a:endParaRPr sz="1200" b="0" i="0" u="none" strike="noStrike" cap="none">
              <a:solidFill>
                <a:srgbClr val="000000"/>
              </a:solidFill>
              <a:latin typeface="Reem Kufi"/>
              <a:ea typeface="Reem Kufi"/>
              <a:cs typeface="Reem Kufi"/>
              <a:sym typeface="Reem Kufi"/>
            </a:endParaRPr>
          </a:p>
        </p:txBody>
      </p:sp>
      <p:sp>
        <p:nvSpPr>
          <p:cNvPr id="448" name="Google Shape;448;p21"/>
          <p:cNvSpPr txBox="1"/>
          <p:nvPr/>
        </p:nvSpPr>
        <p:spPr>
          <a:xfrm>
            <a:off x="4981375" y="3404771"/>
            <a:ext cx="1433400" cy="85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Front-End Development</a:t>
            </a:r>
            <a:endParaRPr sz="1200" b="0" i="0" u="none" strike="noStrike" cap="none">
              <a:solidFill>
                <a:srgbClr val="000000"/>
              </a:solidFill>
              <a:latin typeface="Reem Kufi"/>
              <a:ea typeface="Reem Kufi"/>
              <a:cs typeface="Reem Kufi"/>
              <a:sym typeface="Reem Kufi"/>
            </a:endParaRPr>
          </a:p>
        </p:txBody>
      </p:sp>
      <p:sp>
        <p:nvSpPr>
          <p:cNvPr id="449" name="Google Shape;449;p21"/>
          <p:cNvSpPr txBox="1"/>
          <p:nvPr/>
        </p:nvSpPr>
        <p:spPr>
          <a:xfrm>
            <a:off x="6152523" y="3404778"/>
            <a:ext cx="1433400" cy="85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Testing </a:t>
            </a:r>
            <a:endParaRPr sz="1200" b="0" i="0" u="none" strike="noStrike" cap="none">
              <a:solidFill>
                <a:schemeClr val="dk1"/>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&amp; </a:t>
            </a:r>
            <a:endParaRPr sz="1200" b="0" i="0" u="none" strike="noStrike" cap="none">
              <a:solidFill>
                <a:schemeClr val="dk1"/>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Reem Kufi"/>
                <a:ea typeface="Reem Kufi"/>
                <a:cs typeface="Reem Kufi"/>
                <a:sym typeface="Reem Kufi"/>
              </a:rPr>
              <a:t>Launched</a:t>
            </a:r>
            <a:endParaRPr sz="1200" b="0" i="0" u="none" strike="noStrike" cap="none">
              <a:solidFill>
                <a:srgbClr val="000000"/>
              </a:solidFill>
              <a:latin typeface="Reem Kufi"/>
              <a:ea typeface="Reem Kufi"/>
              <a:cs typeface="Reem Kufi"/>
              <a:sym typeface="Reem Kufi"/>
            </a:endParaRPr>
          </a:p>
        </p:txBody>
      </p:sp>
      <p:sp>
        <p:nvSpPr>
          <p:cNvPr id="450" name="Google Shape;450;p21"/>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Implementation Schedule</a:t>
            </a:r>
            <a:endParaRPr b="1"/>
          </a:p>
        </p:txBody>
      </p:sp>
      <p:pic>
        <p:nvPicPr>
          <p:cNvPr id="451" name="Google Shape;451;p21"/>
          <p:cNvPicPr preferRelativeResize="0"/>
          <p:nvPr/>
        </p:nvPicPr>
        <p:blipFill rotWithShape="1">
          <a:blip r:embed="rId9">
            <a:alphaModFix/>
          </a:blip>
          <a:srcRect/>
          <a:stretch/>
        </p:blipFill>
        <p:spPr>
          <a:xfrm>
            <a:off x="152400" y="4771000"/>
            <a:ext cx="8925138" cy="296300"/>
          </a:xfrm>
          <a:prstGeom prst="rect">
            <a:avLst/>
          </a:prstGeom>
          <a:noFill/>
          <a:ln>
            <a:noFill/>
          </a:ln>
        </p:spPr>
      </p:pic>
      <p:sp>
        <p:nvSpPr>
          <p:cNvPr id="452" name="Google Shape;452;p21"/>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Josiah</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2"/>
          <p:cNvSpPr/>
          <p:nvPr/>
        </p:nvSpPr>
        <p:spPr>
          <a:xfrm>
            <a:off x="1399725" y="1644750"/>
            <a:ext cx="2217300" cy="15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Investopedia survey 2019:</a:t>
            </a:r>
            <a:endParaRPr sz="1400" b="0" i="0" u="none" strike="noStrike" cap="none">
              <a:solidFill>
                <a:schemeClr val="dk1"/>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800"/>
              <a:buFont typeface="Arial"/>
              <a:buNone/>
            </a:pPr>
            <a:r>
              <a:rPr lang="en" sz="1800" b="1" i="0" u="sng" strike="noStrike" cap="none">
                <a:solidFill>
                  <a:schemeClr val="dk1"/>
                </a:solidFill>
                <a:latin typeface="Reem Kufi"/>
                <a:ea typeface="Reem Kufi"/>
                <a:cs typeface="Reem Kufi"/>
                <a:sym typeface="Reem Kufi"/>
              </a:rPr>
              <a:t>20%</a:t>
            </a:r>
            <a:r>
              <a:rPr lang="en" sz="1800" b="0" i="0" u="none" strike="noStrike" cap="none">
                <a:solidFill>
                  <a:schemeClr val="dk1"/>
                </a:solidFill>
                <a:latin typeface="Reem Kufi"/>
                <a:ea typeface="Reem Kufi"/>
                <a:cs typeface="Reem Kufi"/>
                <a:sym typeface="Reem Kufi"/>
              </a:rPr>
              <a:t> </a:t>
            </a:r>
            <a:r>
              <a:rPr lang="en" sz="1400" b="0" i="0" u="none" strike="noStrike" cap="none">
                <a:solidFill>
                  <a:schemeClr val="dk1"/>
                </a:solidFill>
                <a:latin typeface="Reem Kufi"/>
                <a:ea typeface="Reem Kufi"/>
                <a:cs typeface="Reem Kufi"/>
                <a:sym typeface="Reem Kufi"/>
              </a:rPr>
              <a:t>are currently</a:t>
            </a:r>
            <a:endParaRPr sz="11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using a robo advisor </a:t>
            </a:r>
            <a:endParaRPr sz="1400" b="0" i="0" u="none" strike="noStrike" cap="none">
              <a:solidFill>
                <a:schemeClr val="dk1"/>
              </a:solidFill>
              <a:latin typeface="Reem Kufi"/>
              <a:ea typeface="Reem Kufi"/>
              <a:cs typeface="Reem Kufi"/>
              <a:sym typeface="Reem Kufi"/>
            </a:endParaRPr>
          </a:p>
        </p:txBody>
      </p:sp>
      <p:sp>
        <p:nvSpPr>
          <p:cNvPr id="458" name="Google Shape;458;p22"/>
          <p:cNvSpPr/>
          <p:nvPr/>
        </p:nvSpPr>
        <p:spPr>
          <a:xfrm>
            <a:off x="4719475" y="792800"/>
            <a:ext cx="3944100" cy="105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Assuming:</a:t>
            </a:r>
            <a:endParaRPr sz="1400" b="0" i="0" u="none" strike="noStrike" cap="none">
              <a:solidFill>
                <a:schemeClr val="dk1"/>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Each young investor in White Rock invest </a:t>
            </a:r>
            <a:r>
              <a:rPr lang="en" sz="1800" b="1" i="0" u="sng" strike="noStrike" cap="none">
                <a:solidFill>
                  <a:schemeClr val="dk1"/>
                </a:solidFill>
                <a:latin typeface="Reem Kufi"/>
                <a:ea typeface="Reem Kufi"/>
                <a:cs typeface="Reem Kufi"/>
                <a:sym typeface="Reem Kufi"/>
              </a:rPr>
              <a:t>$5000</a:t>
            </a:r>
            <a:r>
              <a:rPr lang="en" sz="1800" b="0" i="0" u="none" strike="noStrike" cap="none">
                <a:solidFill>
                  <a:schemeClr val="dk1"/>
                </a:solidFill>
                <a:latin typeface="Reem Kufi"/>
                <a:ea typeface="Reem Kufi"/>
                <a:cs typeface="Reem Kufi"/>
                <a:sym typeface="Reem Kufi"/>
              </a:rPr>
              <a:t> </a:t>
            </a:r>
            <a:r>
              <a:rPr lang="en" sz="1400" b="0" i="0" u="none" strike="noStrike" cap="none">
                <a:solidFill>
                  <a:schemeClr val="dk1"/>
                </a:solidFill>
                <a:latin typeface="Reem Kufi"/>
                <a:ea typeface="Reem Kufi"/>
                <a:cs typeface="Reem Kufi"/>
                <a:sym typeface="Reem Kufi"/>
              </a:rPr>
              <a:t>at annual management fees of </a:t>
            </a:r>
            <a:r>
              <a:rPr lang="en" sz="1800" b="1" i="0" u="sng" strike="noStrike" cap="none">
                <a:solidFill>
                  <a:schemeClr val="dk1"/>
                </a:solidFill>
                <a:latin typeface="Reem Kufi"/>
                <a:ea typeface="Reem Kufi"/>
                <a:cs typeface="Reem Kufi"/>
                <a:sym typeface="Reem Kufi"/>
              </a:rPr>
              <a:t>$18.75 (0.375%)</a:t>
            </a:r>
            <a:endParaRPr sz="1800" b="1" i="0" u="sng" strike="noStrike" cap="none">
              <a:solidFill>
                <a:schemeClr val="dk1"/>
              </a:solidFill>
              <a:latin typeface="Reem Kufi"/>
              <a:ea typeface="Reem Kufi"/>
              <a:cs typeface="Reem Kufi"/>
              <a:sym typeface="Reem Kufi"/>
            </a:endParaRPr>
          </a:p>
        </p:txBody>
      </p:sp>
      <p:sp>
        <p:nvSpPr>
          <p:cNvPr id="459" name="Google Shape;459;p22"/>
          <p:cNvSpPr/>
          <p:nvPr/>
        </p:nvSpPr>
        <p:spPr>
          <a:xfrm>
            <a:off x="4733875" y="2231550"/>
            <a:ext cx="3915300" cy="68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Annual break even point in customers acquired: </a:t>
            </a:r>
            <a:r>
              <a:rPr lang="en" sz="1800" b="1" i="0" u="sng" strike="noStrike" cap="none">
                <a:solidFill>
                  <a:schemeClr val="dk1"/>
                </a:solidFill>
                <a:latin typeface="Reem Kufi"/>
                <a:ea typeface="Reem Kufi"/>
                <a:cs typeface="Reem Kufi"/>
                <a:sym typeface="Reem Kufi"/>
              </a:rPr>
              <a:t>2,880</a:t>
            </a:r>
            <a:endParaRPr sz="1800" b="1" i="0" u="sng" strike="noStrike" cap="none">
              <a:solidFill>
                <a:schemeClr val="dk1"/>
              </a:solidFill>
              <a:latin typeface="Reem Kufi"/>
              <a:ea typeface="Reem Kufi"/>
              <a:cs typeface="Reem Kufi"/>
              <a:sym typeface="Reem Kufi"/>
            </a:endParaRPr>
          </a:p>
        </p:txBody>
      </p:sp>
      <p:sp>
        <p:nvSpPr>
          <p:cNvPr id="460" name="Google Shape;460;p22"/>
          <p:cNvSpPr/>
          <p:nvPr/>
        </p:nvSpPr>
        <p:spPr>
          <a:xfrm>
            <a:off x="4733875" y="3199550"/>
            <a:ext cx="3944100" cy="68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eem Kufi"/>
                <a:ea typeface="Reem Kufi"/>
                <a:cs typeface="Reem Kufi"/>
                <a:sym typeface="Reem Kufi"/>
              </a:rPr>
              <a:t>Annual AUM inflow increase: </a:t>
            </a:r>
            <a:r>
              <a:rPr lang="en" sz="1800" b="1" i="0" u="sng" strike="noStrike" cap="none">
                <a:solidFill>
                  <a:schemeClr val="dk1"/>
                </a:solidFill>
                <a:latin typeface="Reem Kufi"/>
                <a:ea typeface="Reem Kufi"/>
                <a:cs typeface="Reem Kufi"/>
                <a:sym typeface="Reem Kufi"/>
              </a:rPr>
              <a:t>$14,400,000</a:t>
            </a:r>
            <a:endParaRPr sz="1800" b="1" i="0" u="sng" strike="noStrike" cap="none">
              <a:solidFill>
                <a:schemeClr val="dk1"/>
              </a:solidFill>
              <a:latin typeface="Reem Kufi"/>
              <a:ea typeface="Reem Kufi"/>
              <a:cs typeface="Reem Kufi"/>
              <a:sym typeface="Reem Kufi"/>
            </a:endParaRPr>
          </a:p>
        </p:txBody>
      </p:sp>
      <p:pic>
        <p:nvPicPr>
          <p:cNvPr id="461" name="Google Shape;461;p22"/>
          <p:cNvPicPr preferRelativeResize="0"/>
          <p:nvPr/>
        </p:nvPicPr>
        <p:blipFill rotWithShape="1">
          <a:blip r:embed="rId3">
            <a:alphaModFix/>
          </a:blip>
          <a:srcRect/>
          <a:stretch/>
        </p:blipFill>
        <p:spPr>
          <a:xfrm>
            <a:off x="143900" y="3314325"/>
            <a:ext cx="1250075" cy="1250075"/>
          </a:xfrm>
          <a:prstGeom prst="rect">
            <a:avLst/>
          </a:prstGeom>
          <a:noFill/>
          <a:ln>
            <a:noFill/>
          </a:ln>
        </p:spPr>
      </p:pic>
      <p:sp>
        <p:nvSpPr>
          <p:cNvPr id="462" name="Google Shape;462;p22"/>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Impact</a:t>
            </a:r>
            <a:endParaRPr b="1"/>
          </a:p>
        </p:txBody>
      </p:sp>
      <p:pic>
        <p:nvPicPr>
          <p:cNvPr id="463" name="Google Shape;463;p22"/>
          <p:cNvPicPr preferRelativeResize="0"/>
          <p:nvPr/>
        </p:nvPicPr>
        <p:blipFill rotWithShape="1">
          <a:blip r:embed="rId4">
            <a:alphaModFix/>
          </a:blip>
          <a:srcRect/>
          <a:stretch/>
        </p:blipFill>
        <p:spPr>
          <a:xfrm>
            <a:off x="152400" y="4771000"/>
            <a:ext cx="8925138" cy="296300"/>
          </a:xfrm>
          <a:prstGeom prst="rect">
            <a:avLst/>
          </a:prstGeom>
          <a:noFill/>
          <a:ln>
            <a:noFill/>
          </a:ln>
        </p:spPr>
      </p:pic>
      <p:sp>
        <p:nvSpPr>
          <p:cNvPr id="464" name="Google Shape;464;p22"/>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Chi Hui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3"/>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Decreasing Outflows- Identifying Churn</a:t>
            </a:r>
            <a:endParaRPr b="1"/>
          </a:p>
        </p:txBody>
      </p:sp>
      <p:sp>
        <p:nvSpPr>
          <p:cNvPr id="470" name="Google Shape;470;p23"/>
          <p:cNvSpPr txBox="1">
            <a:spLocks noGrp="1"/>
          </p:cNvSpPr>
          <p:nvPr>
            <p:ph type="subTitle" idx="1"/>
          </p:nvPr>
        </p:nvSpPr>
        <p:spPr>
          <a:xfrm>
            <a:off x="279650" y="1383275"/>
            <a:ext cx="8649000" cy="382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100" b="1">
                <a:solidFill>
                  <a:schemeClr val="dk1"/>
                </a:solidFill>
                <a:latin typeface="Reem Kufi"/>
                <a:ea typeface="Reem Kufi"/>
                <a:cs typeface="Reem Kufi"/>
                <a:sym typeface="Reem Kufi"/>
              </a:rPr>
              <a:t>Most likely to churn conditions : </a:t>
            </a:r>
            <a:endParaRPr sz="2100" b="1">
              <a:solidFill>
                <a:schemeClr val="dk1"/>
              </a:solidFill>
              <a:latin typeface="Reem Kufi"/>
              <a:ea typeface="Reem Kufi"/>
              <a:cs typeface="Reem Kufi"/>
              <a:sym typeface="Reem Kufi"/>
            </a:endParaRPr>
          </a:p>
          <a:p>
            <a:pPr marL="0" lvl="0" indent="0" algn="l" rtl="0">
              <a:lnSpc>
                <a:spcPct val="100000"/>
              </a:lnSpc>
              <a:spcBef>
                <a:spcPts val="0"/>
              </a:spcBef>
              <a:spcAft>
                <a:spcPts val="0"/>
              </a:spcAft>
              <a:buSzPts val="1800"/>
              <a:buNone/>
            </a:pPr>
            <a:endParaRPr sz="2200" b="1">
              <a:solidFill>
                <a:schemeClr val="dk1"/>
              </a:solidFill>
              <a:latin typeface="Reem Kufi"/>
              <a:ea typeface="Reem Kufi"/>
              <a:cs typeface="Reem Kufi"/>
              <a:sym typeface="Reem Kufi"/>
            </a:endParaRPr>
          </a:p>
          <a:p>
            <a:pPr marL="457200" lvl="0" indent="-336550" algn="l" rtl="0">
              <a:lnSpc>
                <a:spcPct val="100000"/>
              </a:lnSpc>
              <a:spcBef>
                <a:spcPts val="0"/>
              </a:spcBef>
              <a:spcAft>
                <a:spcPts val="0"/>
              </a:spcAft>
              <a:buClr>
                <a:schemeClr val="dk1"/>
              </a:buClr>
              <a:buSzPts val="1700"/>
              <a:buFont typeface="Reem Kufi"/>
              <a:buAutoNum type="arabicPeriod"/>
            </a:pPr>
            <a:r>
              <a:rPr lang="en" sz="1700">
                <a:solidFill>
                  <a:schemeClr val="dk1"/>
                </a:solidFill>
                <a:latin typeface="Reem Kufi"/>
                <a:ea typeface="Reem Kufi"/>
                <a:cs typeface="Reem Kufi"/>
                <a:sym typeface="Reem Kufi"/>
              </a:rPr>
              <a:t>Number of days since last transaction is </a:t>
            </a:r>
            <a:r>
              <a:rPr lang="en" sz="1700" b="1">
                <a:solidFill>
                  <a:schemeClr val="dk1"/>
                </a:solidFill>
                <a:latin typeface="Reem Kufi"/>
                <a:ea typeface="Reem Kufi"/>
                <a:cs typeface="Reem Kufi"/>
                <a:sym typeface="Reem Kufi"/>
              </a:rPr>
              <a:t>more</a:t>
            </a:r>
            <a:r>
              <a:rPr lang="en" sz="1700">
                <a:solidFill>
                  <a:schemeClr val="dk1"/>
                </a:solidFill>
                <a:latin typeface="Reem Kufi"/>
                <a:ea typeface="Reem Kufi"/>
                <a:cs typeface="Reem Kufi"/>
                <a:sym typeface="Reem Kufi"/>
              </a:rPr>
              <a:t> than or </a:t>
            </a:r>
            <a:r>
              <a:rPr lang="en" sz="1700" b="1">
                <a:solidFill>
                  <a:schemeClr val="dk1"/>
                </a:solidFill>
                <a:latin typeface="Reem Kufi"/>
                <a:ea typeface="Reem Kufi"/>
                <a:cs typeface="Reem Kufi"/>
                <a:sym typeface="Reem Kufi"/>
              </a:rPr>
              <a:t>equal</a:t>
            </a:r>
            <a:r>
              <a:rPr lang="en" sz="1700">
                <a:solidFill>
                  <a:schemeClr val="dk1"/>
                </a:solidFill>
                <a:latin typeface="Reem Kufi"/>
                <a:ea typeface="Reem Kufi"/>
                <a:cs typeface="Reem Kufi"/>
                <a:sym typeface="Reem Kufi"/>
              </a:rPr>
              <a:t> to </a:t>
            </a:r>
            <a:r>
              <a:rPr lang="en" sz="1700" b="1">
                <a:solidFill>
                  <a:schemeClr val="dk1"/>
                </a:solidFill>
                <a:latin typeface="Reem Kufi"/>
                <a:ea typeface="Reem Kufi"/>
                <a:cs typeface="Reem Kufi"/>
                <a:sym typeface="Reem Kufi"/>
              </a:rPr>
              <a:t>201 days</a:t>
            </a:r>
            <a:endParaRPr sz="1700" b="1">
              <a:solidFill>
                <a:schemeClr val="dk1"/>
              </a:solidFill>
              <a:latin typeface="Reem Kufi"/>
              <a:ea typeface="Reem Kufi"/>
              <a:cs typeface="Reem Kufi"/>
              <a:sym typeface="Reem Kufi"/>
            </a:endParaRPr>
          </a:p>
          <a:p>
            <a:pPr marL="120650" lvl="0" indent="0" algn="l" rtl="0">
              <a:lnSpc>
                <a:spcPct val="100000"/>
              </a:lnSpc>
              <a:spcBef>
                <a:spcPts val="0"/>
              </a:spcBef>
              <a:spcAft>
                <a:spcPts val="0"/>
              </a:spcAft>
              <a:buClr>
                <a:schemeClr val="dk1"/>
              </a:buClr>
              <a:buSzPts val="1700"/>
              <a:buNone/>
            </a:pPr>
            <a:endParaRPr sz="1700">
              <a:solidFill>
                <a:schemeClr val="dk1"/>
              </a:solidFill>
              <a:latin typeface="Reem Kufi"/>
              <a:ea typeface="Reem Kufi"/>
              <a:cs typeface="Reem Kufi"/>
              <a:sym typeface="Reem Kufi"/>
            </a:endParaRPr>
          </a:p>
          <a:p>
            <a:pPr marL="120650" lvl="0" indent="0" algn="l" rtl="0">
              <a:lnSpc>
                <a:spcPct val="100000"/>
              </a:lnSpc>
              <a:spcBef>
                <a:spcPts val="0"/>
              </a:spcBef>
              <a:spcAft>
                <a:spcPts val="0"/>
              </a:spcAft>
              <a:buClr>
                <a:schemeClr val="dk1"/>
              </a:buClr>
              <a:buSzPts val="1700"/>
              <a:buNone/>
            </a:pPr>
            <a:r>
              <a:rPr lang="en" sz="1700">
                <a:solidFill>
                  <a:schemeClr val="dk1"/>
                </a:solidFill>
                <a:latin typeface="Reem Kufi"/>
                <a:ea typeface="Reem Kufi"/>
                <a:cs typeface="Reem Kufi"/>
                <a:sym typeface="Reem Kufi"/>
              </a:rPr>
              <a:t>2.       Annual salary of </a:t>
            </a:r>
            <a:r>
              <a:rPr lang="en" sz="1700" b="1">
                <a:solidFill>
                  <a:schemeClr val="dk1"/>
                </a:solidFill>
                <a:latin typeface="Reem Kufi"/>
                <a:ea typeface="Reem Kufi"/>
                <a:cs typeface="Reem Kufi"/>
                <a:sym typeface="Reem Kufi"/>
              </a:rPr>
              <a:t>less than $159k</a:t>
            </a:r>
            <a:endParaRPr sz="1700" b="1">
              <a:solidFill>
                <a:schemeClr val="dk1"/>
              </a:solidFill>
              <a:latin typeface="Reem Kufi"/>
              <a:ea typeface="Reem Kufi"/>
              <a:cs typeface="Reem Kufi"/>
              <a:sym typeface="Reem Kufi"/>
            </a:endParaRPr>
          </a:p>
          <a:p>
            <a:pPr marL="457200" lvl="0" indent="0" algn="l"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914400" lvl="0" indent="-336550" algn="l" rtl="0">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Cart Model</a:t>
            </a:r>
            <a:endParaRPr sz="1700">
              <a:solidFill>
                <a:schemeClr val="dk1"/>
              </a:solidFill>
              <a:latin typeface="Reem Kufi"/>
              <a:ea typeface="Reem Kufi"/>
              <a:cs typeface="Reem Kufi"/>
              <a:sym typeface="Reem Kufi"/>
            </a:endParaRPr>
          </a:p>
          <a:p>
            <a:pPr marL="914400" lvl="0" indent="-336550" algn="l" rtl="0">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71% Accuracy</a:t>
            </a: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50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800"/>
              <a:buNone/>
            </a:pPr>
            <a:endParaRPr sz="19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900">
              <a:solidFill>
                <a:schemeClr val="dk1"/>
              </a:solidFill>
              <a:latin typeface="Reem Kufi"/>
              <a:ea typeface="Reem Kufi"/>
              <a:cs typeface="Reem Kufi"/>
              <a:sym typeface="Reem Kufi"/>
            </a:endParaRPr>
          </a:p>
          <a:p>
            <a:pPr marL="0" lvl="0" indent="0" algn="just" rtl="0">
              <a:lnSpc>
                <a:spcPct val="115000"/>
              </a:lnSpc>
              <a:spcBef>
                <a:spcPts val="1200"/>
              </a:spcBef>
              <a:spcAft>
                <a:spcPts val="1200"/>
              </a:spcAft>
              <a:buSzPts val="1800"/>
              <a:buNone/>
            </a:pPr>
            <a:endParaRPr sz="1500">
              <a:solidFill>
                <a:schemeClr val="dk1"/>
              </a:solidFill>
              <a:latin typeface="Reem Kufi"/>
              <a:ea typeface="Reem Kufi"/>
              <a:cs typeface="Reem Kufi"/>
              <a:sym typeface="Reem Kufi"/>
            </a:endParaRPr>
          </a:p>
        </p:txBody>
      </p:sp>
      <p:pic>
        <p:nvPicPr>
          <p:cNvPr id="471" name="Google Shape;471;p23"/>
          <p:cNvPicPr preferRelativeResize="0"/>
          <p:nvPr/>
        </p:nvPicPr>
        <p:blipFill rotWithShape="1">
          <a:blip r:embed="rId3">
            <a:alphaModFix/>
          </a:blip>
          <a:srcRect/>
          <a:stretch/>
        </p:blipFill>
        <p:spPr>
          <a:xfrm>
            <a:off x="7431275" y="2876850"/>
            <a:ext cx="1497375" cy="1497375"/>
          </a:xfrm>
          <a:prstGeom prst="rect">
            <a:avLst/>
          </a:prstGeom>
          <a:noFill/>
          <a:ln>
            <a:noFill/>
          </a:ln>
        </p:spPr>
      </p:pic>
      <p:pic>
        <p:nvPicPr>
          <p:cNvPr id="472" name="Google Shape;472;p23"/>
          <p:cNvPicPr preferRelativeResize="0"/>
          <p:nvPr/>
        </p:nvPicPr>
        <p:blipFill rotWithShape="1">
          <a:blip r:embed="rId4">
            <a:alphaModFix/>
          </a:blip>
          <a:srcRect/>
          <a:stretch/>
        </p:blipFill>
        <p:spPr>
          <a:xfrm>
            <a:off x="87900" y="4731650"/>
            <a:ext cx="8986576" cy="371700"/>
          </a:xfrm>
          <a:prstGeom prst="rect">
            <a:avLst/>
          </a:prstGeom>
          <a:noFill/>
          <a:ln>
            <a:noFill/>
          </a:ln>
        </p:spPr>
      </p:pic>
      <p:sp>
        <p:nvSpPr>
          <p:cNvPr id="473" name="Google Shape;473;p23"/>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Chi Hui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aphicFrame>
        <p:nvGraphicFramePr>
          <p:cNvPr id="478" name="Google Shape;478;p24"/>
          <p:cNvGraphicFramePr/>
          <p:nvPr>
            <p:extLst>
              <p:ext uri="{D42A27DB-BD31-4B8C-83A1-F6EECF244321}">
                <p14:modId xmlns:p14="http://schemas.microsoft.com/office/powerpoint/2010/main" val="3631765473"/>
              </p:ext>
            </p:extLst>
          </p:nvPr>
        </p:nvGraphicFramePr>
        <p:xfrm>
          <a:off x="857613" y="1535488"/>
          <a:ext cx="7428775" cy="2362050"/>
        </p:xfrm>
        <a:graphic>
          <a:graphicData uri="http://schemas.openxmlformats.org/drawingml/2006/table">
            <a:tbl>
              <a:tblPr>
                <a:noFill/>
                <a:tableStyleId>{A1475320-6DD6-42E0-8FF0-491F30F51742}</a:tableStyleId>
              </a:tblPr>
              <a:tblGrid>
                <a:gridCol w="3799300">
                  <a:extLst>
                    <a:ext uri="{9D8B030D-6E8A-4147-A177-3AD203B41FA5}">
                      <a16:colId xmlns:a16="http://schemas.microsoft.com/office/drawing/2014/main" val="20000"/>
                    </a:ext>
                  </a:extLst>
                </a:gridCol>
                <a:gridCol w="3629475">
                  <a:extLst>
                    <a:ext uri="{9D8B030D-6E8A-4147-A177-3AD203B41FA5}">
                      <a16:colId xmlns:a16="http://schemas.microsoft.com/office/drawing/2014/main" val="20001"/>
                    </a:ext>
                  </a:extLst>
                </a:gridCol>
              </a:tblGrid>
              <a:tr h="381000">
                <a:tc gridSpan="2">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latin typeface="Reem Kufi"/>
                          <a:ea typeface="Reem Kufi"/>
                          <a:cs typeface="Reem Kufi"/>
                          <a:sym typeface="Reem Kufi"/>
                        </a:rPr>
                        <a:t>Conditions</a:t>
                      </a:r>
                      <a:endParaRPr sz="2000" b="1" u="none" strike="noStrike" cap="none">
                        <a:latin typeface="Reem Kufi"/>
                        <a:ea typeface="Reem Kufi"/>
                        <a:cs typeface="Reem Kufi"/>
                        <a:sym typeface="Reem Kufi"/>
                      </a:endParaRPr>
                    </a:p>
                  </a:txBody>
                  <a:tcPr marL="91425" marR="91425" marT="91425" marB="91425">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lt2"/>
                          </a:solidFill>
                          <a:latin typeface="Reem Kufi"/>
                          <a:ea typeface="Reem Kufi"/>
                          <a:cs typeface="Reem Kufi"/>
                          <a:sym typeface="Reem Kufi"/>
                        </a:rPr>
                        <a:t>Number of days since last transaction &gt;= 201</a:t>
                      </a:r>
                      <a:endParaRPr sz="9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dirty="0">
                          <a:solidFill>
                            <a:schemeClr val="lt2"/>
                          </a:solidFill>
                          <a:latin typeface="Reem Kufi"/>
                          <a:ea typeface="Reem Kufi"/>
                          <a:cs typeface="Reem Kufi"/>
                          <a:sym typeface="Reem Kufi"/>
                        </a:rPr>
                        <a:t>Annual salary &lt; $159k</a:t>
                      </a:r>
                      <a:endParaRPr sz="1500" b="1" u="none" strike="noStrike" cap="none" dirty="0">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latin typeface="Reem Kufi"/>
                          <a:ea typeface="Reem Kufi"/>
                          <a:cs typeface="Reem Kufi"/>
                          <a:sym typeface="Reem Kufi"/>
                        </a:rPr>
                        <a:t>Irrelevant Products</a:t>
                      </a:r>
                      <a:endParaRPr sz="1500" u="none" strike="noStrike" cap="none">
                        <a:latin typeface="Reem Kufi"/>
                        <a:ea typeface="Reem Kufi"/>
                        <a:cs typeface="Reem Kufi"/>
                        <a:sym typeface="Reem Kuf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latin typeface="Reem Kufi"/>
                          <a:ea typeface="Reem Kufi"/>
                          <a:cs typeface="Reem Kufi"/>
                          <a:sym typeface="Reem Kufi"/>
                        </a:rPr>
                        <a:t>Feel underserved as compared to customers with higher income</a:t>
                      </a:r>
                      <a:endParaRPr sz="15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latin typeface="Reem Kufi"/>
                          <a:ea typeface="Reem Kufi"/>
                          <a:cs typeface="Reem Kufi"/>
                          <a:sym typeface="Reem Kufi"/>
                        </a:rPr>
                        <a:t>Not as good as competitors</a:t>
                      </a:r>
                      <a:endParaRPr sz="1500" u="none" strike="noStrike" cap="none">
                        <a:latin typeface="Reem Kufi"/>
                        <a:ea typeface="Reem Kufi"/>
                        <a:cs typeface="Reem Kufi"/>
                        <a:sym typeface="Reem Kufi"/>
                      </a:endParaRPr>
                    </a:p>
                  </a:txBody>
                  <a:tcPr marL="91425" marR="91425" marT="91425" marB="91425"/>
                </a:tc>
                <a:tc rowSpan="2">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latin typeface="Reem Kufi"/>
                          <a:ea typeface="Reem Kufi"/>
                          <a:cs typeface="Reem Kufi"/>
                          <a:sym typeface="Reem Kufi"/>
                        </a:rPr>
                        <a:t>Products not tailored enough </a:t>
                      </a:r>
                      <a:endParaRPr sz="15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dirty="0">
                          <a:latin typeface="Reem Kufi"/>
                          <a:ea typeface="Reem Kufi"/>
                          <a:cs typeface="Reem Kufi"/>
                          <a:sym typeface="Reem Kufi"/>
                        </a:rPr>
                        <a:t>Lack engagement</a:t>
                      </a:r>
                      <a:endParaRPr sz="1500" u="none" strike="noStrike" cap="none" dirty="0">
                        <a:latin typeface="Reem Kufi"/>
                        <a:ea typeface="Reem Kufi"/>
                        <a:cs typeface="Reem Kufi"/>
                        <a:sym typeface="Reem Kufi"/>
                      </a:endParaRPr>
                    </a:p>
                  </a:txBody>
                  <a:tcPr marL="91425" marR="91425" marT="91425" marB="91425"/>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479" name="Google Shape;479;p24"/>
          <p:cNvSpPr txBox="1">
            <a:spLocks noGrp="1"/>
          </p:cNvSpPr>
          <p:nvPr>
            <p:ph type="title"/>
          </p:nvPr>
        </p:nvSpPr>
        <p:spPr>
          <a:xfrm>
            <a:off x="1667900" y="374450"/>
            <a:ext cx="7206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Decreasing Outflows - Possible Explanations</a:t>
            </a:r>
            <a:endParaRPr b="1"/>
          </a:p>
        </p:txBody>
      </p:sp>
      <p:pic>
        <p:nvPicPr>
          <p:cNvPr id="480" name="Google Shape;480;p24"/>
          <p:cNvPicPr preferRelativeResize="0"/>
          <p:nvPr/>
        </p:nvPicPr>
        <p:blipFill rotWithShape="1">
          <a:blip r:embed="rId3">
            <a:alphaModFix/>
          </a:blip>
          <a:srcRect/>
          <a:stretch/>
        </p:blipFill>
        <p:spPr>
          <a:xfrm>
            <a:off x="87900" y="4731650"/>
            <a:ext cx="8986576" cy="371700"/>
          </a:xfrm>
          <a:prstGeom prst="rect">
            <a:avLst/>
          </a:prstGeom>
          <a:noFill/>
          <a:ln>
            <a:noFill/>
          </a:ln>
        </p:spPr>
      </p:pic>
      <p:sp>
        <p:nvSpPr>
          <p:cNvPr id="481" name="Google Shape;481;p24"/>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Chi Hui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aphicFrame>
        <p:nvGraphicFramePr>
          <p:cNvPr id="486" name="Google Shape;486;p25"/>
          <p:cNvGraphicFramePr/>
          <p:nvPr>
            <p:extLst>
              <p:ext uri="{D42A27DB-BD31-4B8C-83A1-F6EECF244321}">
                <p14:modId xmlns:p14="http://schemas.microsoft.com/office/powerpoint/2010/main" val="2843778525"/>
              </p:ext>
            </p:extLst>
          </p:nvPr>
        </p:nvGraphicFramePr>
        <p:xfrm>
          <a:off x="771150" y="979088"/>
          <a:ext cx="7428775" cy="3276450"/>
        </p:xfrm>
        <a:graphic>
          <a:graphicData uri="http://schemas.openxmlformats.org/drawingml/2006/table">
            <a:tbl>
              <a:tblPr>
                <a:noFill/>
                <a:tableStyleId>{A1475320-6DD6-42E0-8FF0-491F30F51742}</a:tableStyleId>
              </a:tblPr>
              <a:tblGrid>
                <a:gridCol w="3799300">
                  <a:extLst>
                    <a:ext uri="{9D8B030D-6E8A-4147-A177-3AD203B41FA5}">
                      <a16:colId xmlns:a16="http://schemas.microsoft.com/office/drawing/2014/main" val="20000"/>
                    </a:ext>
                  </a:extLst>
                </a:gridCol>
                <a:gridCol w="3629475">
                  <a:extLst>
                    <a:ext uri="{9D8B030D-6E8A-4147-A177-3AD203B41FA5}">
                      <a16:colId xmlns:a16="http://schemas.microsoft.com/office/drawing/2014/main" val="20001"/>
                    </a:ext>
                  </a:extLst>
                </a:gridCol>
              </a:tblGrid>
              <a:tr h="381000">
                <a:tc gridSpan="2">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latin typeface="Reem Kufi"/>
                          <a:ea typeface="Reem Kufi"/>
                          <a:cs typeface="Reem Kufi"/>
                          <a:sym typeface="Reem Kufi"/>
                        </a:rPr>
                        <a:t>2 pronged approach</a:t>
                      </a:r>
                      <a:endParaRPr sz="2000" b="1" u="none" strike="noStrike" cap="none">
                        <a:latin typeface="Reem Kufi"/>
                        <a:ea typeface="Reem Kufi"/>
                        <a:cs typeface="Reem Kufi"/>
                        <a:sym typeface="Reem Kufi"/>
                      </a:endParaRPr>
                    </a:p>
                  </a:txBody>
                  <a:tcPr marL="91425" marR="91425" marT="91425" marB="91425">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lt2"/>
                          </a:solidFill>
                          <a:latin typeface="Reem Kufi"/>
                          <a:ea typeface="Reem Kufi"/>
                          <a:cs typeface="Reem Kufi"/>
                          <a:sym typeface="Reem Kufi"/>
                        </a:rPr>
                        <a:t>Automated </a:t>
                      </a:r>
                      <a:endParaRPr sz="9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lt2"/>
                          </a:solidFill>
                          <a:latin typeface="Reem Kufi"/>
                          <a:ea typeface="Reem Kufi"/>
                          <a:cs typeface="Reem Kufi"/>
                          <a:sym typeface="Reem Kufi"/>
                        </a:rPr>
                        <a:t>Human touch</a:t>
                      </a:r>
                      <a:endParaRPr sz="1500" b="1"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latin typeface="Reem Kufi"/>
                          <a:ea typeface="Reem Kufi"/>
                          <a:cs typeface="Reem Kufi"/>
                          <a:sym typeface="Reem Kufi"/>
                        </a:rPr>
                        <a:t>1.  Set a predetermined cut-off eg. 50 days before customers reach 201 days of inactivity</a:t>
                      </a:r>
                      <a:endParaRPr sz="1500" u="none" strike="noStrike" cap="none" dirty="0">
                        <a:latin typeface="Reem Kufi"/>
                        <a:ea typeface="Reem Kufi"/>
                        <a:cs typeface="Reem Kufi"/>
                        <a:sym typeface="Reem Kufi"/>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latin typeface="Reem Kufi"/>
                          <a:ea typeface="Reem Kufi"/>
                          <a:cs typeface="Reem Kufi"/>
                          <a:sym typeface="Reem Kufi"/>
                        </a:rPr>
                        <a:t>1. Have in depth conversations with this group of customers to find out the root cause(s)</a:t>
                      </a:r>
                      <a:endParaRPr sz="1500" u="none" strike="noStrike" cap="none" dirty="0">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solidFill>
                            <a:schemeClr val="dk1"/>
                          </a:solidFill>
                          <a:latin typeface="Reem Kufi"/>
                          <a:ea typeface="Reem Kufi"/>
                          <a:cs typeface="Reem Kufi"/>
                          <a:sym typeface="Reem Kufi"/>
                        </a:rPr>
                        <a:t>2. The system will automatically identify</a:t>
                      </a:r>
                      <a:endParaRPr sz="1500" u="none" strike="noStrike" cap="none" dirty="0">
                        <a:solidFill>
                          <a:schemeClr val="dk1"/>
                        </a:solidFill>
                        <a:latin typeface="Reem Kufi"/>
                        <a:ea typeface="Reem Kufi"/>
                        <a:cs typeface="Reem Kufi"/>
                        <a:sym typeface="Reem Kufi"/>
                      </a:endParaRPr>
                    </a:p>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solidFill>
                            <a:schemeClr val="dk1"/>
                          </a:solidFill>
                          <a:latin typeface="Reem Kufi"/>
                          <a:ea typeface="Reem Kufi"/>
                          <a:cs typeface="Reem Kufi"/>
                          <a:sym typeface="Reem Kufi"/>
                        </a:rPr>
                        <a:t> customers at high risk of churning(those at 151 days of inactivity and annual salary &lt; $159k)</a:t>
                      </a:r>
                      <a:endParaRPr sz="1500" u="none" strike="noStrike" cap="none" dirty="0">
                        <a:latin typeface="Reem Kufi"/>
                        <a:ea typeface="Reem Kufi"/>
                        <a:cs typeface="Reem Kufi"/>
                        <a:sym typeface="Reem Kufi"/>
                      </a:endParaRPr>
                    </a:p>
                  </a:txBody>
                  <a:tcPr marL="91425" marR="91425" marT="91425" marB="91425"/>
                </a:tc>
                <a:tc rowSpan="2">
                  <a:txBody>
                    <a:bodyPr/>
                    <a:lstStyle/>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latin typeface="Reem Kufi"/>
                          <a:ea typeface="Reem Kufi"/>
                          <a:cs typeface="Reem Kufi"/>
                          <a:sym typeface="Reem Kufi"/>
                        </a:rPr>
                        <a:t>2. Make necessary changes that will address the issues faced. For eg. if they commonly cite irrelevant products then we will need to come out with more relevant products </a:t>
                      </a:r>
                      <a:endParaRPr sz="1500" u="none" strike="noStrike" cap="none" dirty="0">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just" rtl="0">
                        <a:lnSpc>
                          <a:spcPct val="100000"/>
                        </a:lnSpc>
                        <a:spcBef>
                          <a:spcPts val="0"/>
                        </a:spcBef>
                        <a:spcAft>
                          <a:spcPts val="0"/>
                        </a:spcAft>
                        <a:buClr>
                          <a:srgbClr val="000000"/>
                        </a:buClr>
                        <a:buSzPts val="1500"/>
                        <a:buFont typeface="Arial"/>
                        <a:buNone/>
                      </a:pPr>
                      <a:r>
                        <a:rPr lang="en" sz="1500" u="none" strike="noStrike" cap="none" dirty="0">
                          <a:latin typeface="Reem Kufi"/>
                          <a:ea typeface="Reem Kufi"/>
                          <a:cs typeface="Reem Kufi"/>
                          <a:sym typeface="Reem Kufi"/>
                        </a:rPr>
                        <a:t>3. Engage them in low touch ways eg. send push notifications to remind them to continue with their investment plans</a:t>
                      </a:r>
                      <a:endParaRPr sz="1500" u="none" strike="noStrike" cap="none" dirty="0">
                        <a:latin typeface="Reem Kufi"/>
                        <a:ea typeface="Reem Kufi"/>
                        <a:cs typeface="Reem Kufi"/>
                        <a:sym typeface="Reem Kufi"/>
                      </a:endParaRPr>
                    </a:p>
                  </a:txBody>
                  <a:tcPr marL="91425" marR="91425" marT="91425" marB="91425"/>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487" name="Google Shape;487;p25"/>
          <p:cNvGraphicFramePr/>
          <p:nvPr/>
        </p:nvGraphicFramePr>
        <p:xfrm>
          <a:off x="771150" y="4255538"/>
          <a:ext cx="7428775" cy="457170"/>
        </p:xfrm>
        <a:graphic>
          <a:graphicData uri="http://schemas.openxmlformats.org/drawingml/2006/table">
            <a:tbl>
              <a:tblPr>
                <a:noFill/>
                <a:tableStyleId>{A1475320-6DD6-42E0-8FF0-491F30F51742}</a:tableStyleId>
              </a:tblPr>
              <a:tblGrid>
                <a:gridCol w="3799300">
                  <a:extLst>
                    <a:ext uri="{9D8B030D-6E8A-4147-A177-3AD203B41FA5}">
                      <a16:colId xmlns:a16="http://schemas.microsoft.com/office/drawing/2014/main" val="20000"/>
                    </a:ext>
                  </a:extLst>
                </a:gridCol>
                <a:gridCol w="3629475">
                  <a:extLst>
                    <a:ext uri="{9D8B030D-6E8A-4147-A177-3AD203B41FA5}">
                      <a16:colId xmlns:a16="http://schemas.microsoft.com/office/drawing/2014/main" val="20001"/>
                    </a:ext>
                  </a:extLst>
                </a:gridCol>
              </a:tblGrid>
              <a:tr h="228600">
                <a:tc gridSpan="2">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dirty="0">
                          <a:latin typeface="Reem Kufi"/>
                          <a:ea typeface="Reem Kufi"/>
                          <a:cs typeface="Reem Kufi"/>
                          <a:sym typeface="Reem Kufi"/>
                        </a:rPr>
                        <a:t>A/B test whatever approaches we implement to see if it’s effective</a:t>
                      </a:r>
                      <a:endParaRPr sz="1800" u="none" strike="noStrike" cap="none" dirty="0">
                        <a:latin typeface="Reem Kufi"/>
                        <a:ea typeface="Reem Kufi"/>
                        <a:cs typeface="Reem Kufi"/>
                        <a:sym typeface="Reem Kufi"/>
                      </a:endParaRPr>
                    </a:p>
                  </a:txBody>
                  <a:tcPr marL="91425" marR="91425" marT="91425" marB="91425">
                    <a:solidFill>
                      <a:srgbClr val="FFFFFF"/>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488" name="Google Shape;488;p25"/>
          <p:cNvSpPr txBox="1">
            <a:spLocks noGrp="1"/>
          </p:cNvSpPr>
          <p:nvPr>
            <p:ph type="title"/>
          </p:nvPr>
        </p:nvSpPr>
        <p:spPr>
          <a:xfrm>
            <a:off x="1667900" y="374450"/>
            <a:ext cx="6881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Decreasing Outflows - Possible Solutions</a:t>
            </a:r>
            <a:endParaRPr b="1"/>
          </a:p>
        </p:txBody>
      </p:sp>
      <p:pic>
        <p:nvPicPr>
          <p:cNvPr id="489" name="Google Shape;489;p25"/>
          <p:cNvPicPr preferRelativeResize="0"/>
          <p:nvPr/>
        </p:nvPicPr>
        <p:blipFill rotWithShape="1">
          <a:blip r:embed="rId3">
            <a:alphaModFix/>
          </a:blip>
          <a:srcRect/>
          <a:stretch/>
        </p:blipFill>
        <p:spPr>
          <a:xfrm>
            <a:off x="87900" y="4731650"/>
            <a:ext cx="8986576" cy="371700"/>
          </a:xfrm>
          <a:prstGeom prst="rect">
            <a:avLst/>
          </a:prstGeom>
          <a:noFill/>
          <a:ln>
            <a:noFill/>
          </a:ln>
        </p:spPr>
      </p:pic>
      <p:sp>
        <p:nvSpPr>
          <p:cNvPr id="490" name="Google Shape;490;p25"/>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Liang Yi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495" name="Google Shape;495;p26"/>
          <p:cNvGraphicFramePr/>
          <p:nvPr/>
        </p:nvGraphicFramePr>
        <p:xfrm>
          <a:off x="952500" y="1334300"/>
          <a:ext cx="7239000" cy="2209650"/>
        </p:xfrm>
        <a:graphic>
          <a:graphicData uri="http://schemas.openxmlformats.org/drawingml/2006/table">
            <a:tbl>
              <a:tblPr>
                <a:noFill/>
                <a:tableStyleId>{A1475320-6DD6-42E0-8FF0-491F30F51742}</a:tableStyleId>
              </a:tblPr>
              <a:tblGrid>
                <a:gridCol w="5564525">
                  <a:extLst>
                    <a:ext uri="{9D8B030D-6E8A-4147-A177-3AD203B41FA5}">
                      <a16:colId xmlns:a16="http://schemas.microsoft.com/office/drawing/2014/main" val="20000"/>
                    </a:ext>
                  </a:extLst>
                </a:gridCol>
                <a:gridCol w="16744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700"/>
                        <a:buFont typeface="Arial"/>
                        <a:buNone/>
                      </a:pPr>
                      <a:r>
                        <a:rPr lang="en" sz="1700" u="none" strike="noStrike" cap="none">
                          <a:solidFill>
                            <a:schemeClr val="dk1"/>
                          </a:solidFill>
                          <a:latin typeface="Reem Kufi"/>
                          <a:ea typeface="Reem Kufi"/>
                          <a:cs typeface="Reem Kufi"/>
                          <a:sym typeface="Reem Kufi"/>
                        </a:rPr>
                        <a:t>Average amount of assets each churned customer had</a:t>
                      </a:r>
                      <a:endParaRPr sz="1700" u="none" strike="noStrike" cap="none">
                        <a:latin typeface="Reem Kufi"/>
                        <a:ea typeface="Reem Kufi"/>
                        <a:cs typeface="Reem Kufi"/>
                        <a:sym typeface="Reem Kufi"/>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$118,861</a:t>
                      </a:r>
                      <a:endParaRPr sz="17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700"/>
                        <a:buFont typeface="Arial"/>
                        <a:buNone/>
                      </a:pPr>
                      <a:r>
                        <a:rPr lang="en" sz="1700" u="none" strike="noStrike" cap="none">
                          <a:solidFill>
                            <a:schemeClr val="dk1"/>
                          </a:solidFill>
                          <a:latin typeface="Reem Kufi"/>
                          <a:ea typeface="Reem Kufi"/>
                          <a:cs typeface="Reem Kufi"/>
                          <a:sym typeface="Reem Kufi"/>
                        </a:rPr>
                        <a:t>Assume average management fee charged is</a:t>
                      </a:r>
                      <a:endParaRPr sz="1700" u="none" strike="noStrike" cap="none">
                        <a:latin typeface="Reem Kufi"/>
                        <a:ea typeface="Reem Kufi"/>
                        <a:cs typeface="Reem Kufi"/>
                        <a:sym typeface="Reem Kufi"/>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0.1%</a:t>
                      </a:r>
                      <a:endParaRPr sz="17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Loss in revenue per customer per year</a:t>
                      </a:r>
                      <a:endParaRPr sz="1700" u="none" strike="noStrike" cap="none">
                        <a:latin typeface="Reem Kufi"/>
                        <a:ea typeface="Reem Kufi"/>
                        <a:cs typeface="Reem Kufi"/>
                        <a:sym typeface="Reem Kufi"/>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$118</a:t>
                      </a:r>
                      <a:endParaRPr sz="17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Assume 1M customers and 5% churn rate, loss of revenue is</a:t>
                      </a:r>
                      <a:endParaRPr sz="1700" u="none" strike="noStrike" cap="none">
                        <a:latin typeface="Reem Kufi"/>
                        <a:ea typeface="Reem Kufi"/>
                        <a:cs typeface="Reem Kufi"/>
                        <a:sym typeface="Reem Kufi"/>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 sz="1700" u="none" strike="noStrike" cap="none">
                          <a:solidFill>
                            <a:schemeClr val="dk1"/>
                          </a:solidFill>
                          <a:latin typeface="Reem Kufi"/>
                          <a:ea typeface="Reem Kufi"/>
                          <a:cs typeface="Reem Kufi"/>
                          <a:sym typeface="Reem Kufi"/>
                        </a:rPr>
                        <a:t>$5.9M/yr</a:t>
                      </a:r>
                      <a:endParaRPr sz="1700" u="none" strike="noStrike" cap="none">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700"/>
                        <a:buFont typeface="Arial"/>
                        <a:buNone/>
                      </a:pPr>
                      <a:r>
                        <a:rPr lang="en" sz="1700" u="none" strike="noStrike" cap="none">
                          <a:solidFill>
                            <a:schemeClr val="dk1"/>
                          </a:solidFill>
                          <a:latin typeface="Reem Kufi"/>
                          <a:ea typeface="Reem Kufi"/>
                          <a:cs typeface="Reem Kufi"/>
                          <a:sym typeface="Reem Kufi"/>
                        </a:rPr>
                        <a:t>Loss of AUM is</a:t>
                      </a:r>
                      <a:endParaRPr sz="1700" u="none" strike="noStrike" cap="none">
                        <a:solidFill>
                          <a:schemeClr val="dk1"/>
                        </a:solidFill>
                        <a:latin typeface="Reem Kufi"/>
                        <a:ea typeface="Reem Kufi"/>
                        <a:cs typeface="Reem Kufi"/>
                        <a:sym typeface="Reem Kuf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 sz="1700" u="none" strike="noStrike" cap="none">
                          <a:solidFill>
                            <a:schemeClr val="dk1"/>
                          </a:solidFill>
                          <a:latin typeface="Reem Kufi"/>
                          <a:ea typeface="Reem Kufi"/>
                          <a:cs typeface="Reem Kufi"/>
                          <a:sym typeface="Reem Kufi"/>
                        </a:rPr>
                        <a:t>$5.9B/yr</a:t>
                      </a:r>
                      <a:endParaRPr sz="1700" u="none" strike="noStrike" cap="none">
                        <a:solidFill>
                          <a:schemeClr val="dk1"/>
                        </a:solidFill>
                        <a:latin typeface="Reem Kufi"/>
                        <a:ea typeface="Reem Kufi"/>
                        <a:cs typeface="Reem Kufi"/>
                        <a:sym typeface="Reem Kufi"/>
                      </a:endParaRPr>
                    </a:p>
                  </a:txBody>
                  <a:tcPr marL="91425" marR="91425" marT="91425" marB="91425"/>
                </a:tc>
                <a:extLst>
                  <a:ext uri="{0D108BD9-81ED-4DB2-BD59-A6C34878D82A}">
                    <a16:rowId xmlns:a16="http://schemas.microsoft.com/office/drawing/2014/main" val="10004"/>
                  </a:ext>
                </a:extLst>
              </a:tr>
            </a:tbl>
          </a:graphicData>
        </a:graphic>
      </p:graphicFrame>
      <p:sp>
        <p:nvSpPr>
          <p:cNvPr id="496" name="Google Shape;496;p26"/>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Decreasing Outflows- Impact</a:t>
            </a:r>
            <a:endParaRPr b="1"/>
          </a:p>
        </p:txBody>
      </p:sp>
      <p:pic>
        <p:nvPicPr>
          <p:cNvPr id="497" name="Google Shape;497;p26"/>
          <p:cNvPicPr preferRelativeResize="0"/>
          <p:nvPr/>
        </p:nvPicPr>
        <p:blipFill rotWithShape="1">
          <a:blip r:embed="rId3">
            <a:alphaModFix/>
          </a:blip>
          <a:srcRect/>
          <a:stretch/>
        </p:blipFill>
        <p:spPr>
          <a:xfrm>
            <a:off x="87900" y="4731650"/>
            <a:ext cx="8986576" cy="371700"/>
          </a:xfrm>
          <a:prstGeom prst="rect">
            <a:avLst/>
          </a:prstGeom>
          <a:noFill/>
          <a:ln>
            <a:noFill/>
          </a:ln>
        </p:spPr>
      </p:pic>
      <p:sp>
        <p:nvSpPr>
          <p:cNvPr id="498" name="Google Shape;498;p26"/>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Liang Yi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7"/>
          <p:cNvSpPr txBox="1"/>
          <p:nvPr/>
        </p:nvSpPr>
        <p:spPr>
          <a:xfrm>
            <a:off x="143500" y="1181025"/>
            <a:ext cx="8918400" cy="38631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15000"/>
              </a:lnSpc>
              <a:spcBef>
                <a:spcPts val="0"/>
              </a:spcBef>
              <a:spcAft>
                <a:spcPts val="0"/>
              </a:spcAft>
              <a:buClr>
                <a:schemeClr val="dk1"/>
              </a:buClr>
              <a:buSzPts val="1700"/>
              <a:buFont typeface="Reem Kufi"/>
              <a:buChar char="●"/>
            </a:pPr>
            <a:r>
              <a:rPr lang="en" sz="1700" b="0" i="0" u="none" strike="noStrike" cap="none">
                <a:solidFill>
                  <a:schemeClr val="dk1"/>
                </a:solidFill>
                <a:latin typeface="Reem Kufi"/>
                <a:ea typeface="Reem Kufi"/>
                <a:cs typeface="Reem Kufi"/>
                <a:sym typeface="Reem Kufi"/>
              </a:rPr>
              <a:t>We do not want to end up like the financial equivalent of Google tagging black people as gorillas.</a:t>
            </a:r>
            <a:endParaRPr sz="1700" b="0" i="0" u="none" strike="noStrike" cap="none">
              <a:solidFill>
                <a:schemeClr val="dk1"/>
              </a:solidFill>
              <a:latin typeface="Reem Kufi"/>
              <a:ea typeface="Reem Kufi"/>
              <a:cs typeface="Reem Kufi"/>
              <a:sym typeface="Reem Kufi"/>
            </a:endParaRPr>
          </a:p>
          <a:p>
            <a:pPr marL="457200" marR="0" lvl="0" indent="-336550" algn="just" rtl="0">
              <a:lnSpc>
                <a:spcPct val="115000"/>
              </a:lnSpc>
              <a:spcBef>
                <a:spcPts val="0"/>
              </a:spcBef>
              <a:spcAft>
                <a:spcPts val="0"/>
              </a:spcAft>
              <a:buClr>
                <a:schemeClr val="dk1"/>
              </a:buClr>
              <a:buSzPts val="1700"/>
              <a:buFont typeface="Reem Kufi"/>
              <a:buChar char="●"/>
            </a:pPr>
            <a:r>
              <a:rPr lang="en" sz="1700" b="0" i="0" u="none" strike="noStrike" cap="none">
                <a:solidFill>
                  <a:schemeClr val="dk1"/>
                </a:solidFill>
                <a:latin typeface="Reem Kufi"/>
                <a:ea typeface="Reem Kufi"/>
                <a:cs typeface="Reem Kufi"/>
                <a:sym typeface="Reem Kufi"/>
              </a:rPr>
              <a:t>Need to make sure data is representative and interpreted correctly.</a:t>
            </a:r>
            <a:endParaRPr sz="1700" b="0" i="0" u="none" strike="noStrike" cap="none">
              <a:solidFill>
                <a:schemeClr val="dk1"/>
              </a:solidFill>
              <a:latin typeface="Reem Kufi"/>
              <a:ea typeface="Reem Kufi"/>
              <a:cs typeface="Reem Kufi"/>
              <a:sym typeface="Reem Kufi"/>
            </a:endParaRPr>
          </a:p>
          <a:p>
            <a:pPr marL="457200" marR="0" lvl="0" indent="-336550" algn="just" rtl="0">
              <a:lnSpc>
                <a:spcPct val="115000"/>
              </a:lnSpc>
              <a:spcBef>
                <a:spcPts val="0"/>
              </a:spcBef>
              <a:spcAft>
                <a:spcPts val="0"/>
              </a:spcAft>
              <a:buClr>
                <a:schemeClr val="dk1"/>
              </a:buClr>
              <a:buSzPts val="1700"/>
              <a:buFont typeface="Reem Kufi"/>
              <a:buChar char="●"/>
            </a:pPr>
            <a:r>
              <a:rPr lang="en" sz="1700" b="0" i="0" u="none" strike="noStrike" cap="none">
                <a:solidFill>
                  <a:schemeClr val="dk1"/>
                </a:solidFill>
                <a:latin typeface="Reem Kufi"/>
                <a:ea typeface="Reem Kufi"/>
                <a:cs typeface="Reem Kufi"/>
                <a:sym typeface="Reem Kufi"/>
              </a:rPr>
              <a:t>Models might give sales teams recommendations.</a:t>
            </a:r>
            <a:endParaRPr sz="1700" b="0" i="0" u="none" strike="noStrike" cap="none">
              <a:solidFill>
                <a:schemeClr val="dk1"/>
              </a:solidFill>
              <a:latin typeface="Reem Kufi"/>
              <a:ea typeface="Reem Kufi"/>
              <a:cs typeface="Reem Kufi"/>
              <a:sym typeface="Reem Kufi"/>
            </a:endParaRPr>
          </a:p>
          <a:p>
            <a:pPr marL="457200" marR="0" lvl="0" indent="-336550" algn="just" rtl="0">
              <a:lnSpc>
                <a:spcPct val="115000"/>
              </a:lnSpc>
              <a:spcBef>
                <a:spcPts val="0"/>
              </a:spcBef>
              <a:spcAft>
                <a:spcPts val="0"/>
              </a:spcAft>
              <a:buClr>
                <a:schemeClr val="dk1"/>
              </a:buClr>
              <a:buSzPts val="1700"/>
              <a:buFont typeface="Reem Kufi"/>
              <a:buChar char="●"/>
            </a:pPr>
            <a:r>
              <a:rPr lang="en" sz="1700" b="0" i="0" u="none" strike="noStrike" cap="none">
                <a:solidFill>
                  <a:schemeClr val="dk1"/>
                </a:solidFill>
                <a:latin typeface="Reem Kufi"/>
                <a:ea typeface="Reem Kufi"/>
                <a:cs typeface="Reem Kufi"/>
                <a:sym typeface="Reem Kufi"/>
              </a:rPr>
              <a:t>Always have to take into account the customer’s financial goals and White Rock’s vision of being a trusted financial services company.</a:t>
            </a:r>
            <a:endParaRPr sz="1700" b="0" i="0" u="none" strike="noStrike" cap="none">
              <a:solidFill>
                <a:schemeClr val="dk1"/>
              </a:solidFill>
              <a:latin typeface="Reem Kufi"/>
              <a:ea typeface="Reem Kufi"/>
              <a:cs typeface="Reem Kufi"/>
              <a:sym typeface="Reem Kufi"/>
            </a:endParaRPr>
          </a:p>
        </p:txBody>
      </p:sp>
      <p:sp>
        <p:nvSpPr>
          <p:cNvPr id="504" name="Google Shape;504;p27"/>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Things to note about Algorithmic Bias</a:t>
            </a:r>
            <a:endParaRPr b="1"/>
          </a:p>
        </p:txBody>
      </p:sp>
      <p:pic>
        <p:nvPicPr>
          <p:cNvPr id="505" name="Google Shape;505;p27"/>
          <p:cNvPicPr preferRelativeResize="0"/>
          <p:nvPr/>
        </p:nvPicPr>
        <p:blipFill rotWithShape="1">
          <a:blip r:embed="rId3">
            <a:alphaModFix/>
          </a:blip>
          <a:srcRect/>
          <a:stretch/>
        </p:blipFill>
        <p:spPr>
          <a:xfrm>
            <a:off x="87900" y="4731650"/>
            <a:ext cx="8986576" cy="371700"/>
          </a:xfrm>
          <a:prstGeom prst="rect">
            <a:avLst/>
          </a:prstGeom>
          <a:noFill/>
          <a:ln>
            <a:noFill/>
          </a:ln>
        </p:spPr>
      </p:pic>
      <p:pic>
        <p:nvPicPr>
          <p:cNvPr id="506" name="Google Shape;506;p27"/>
          <p:cNvPicPr preferRelativeResize="0"/>
          <p:nvPr/>
        </p:nvPicPr>
        <p:blipFill rotWithShape="1">
          <a:blip r:embed="rId4">
            <a:alphaModFix/>
          </a:blip>
          <a:srcRect/>
          <a:stretch/>
        </p:blipFill>
        <p:spPr>
          <a:xfrm>
            <a:off x="7663100" y="3375750"/>
            <a:ext cx="1264876" cy="1264876"/>
          </a:xfrm>
          <a:prstGeom prst="rect">
            <a:avLst/>
          </a:prstGeom>
          <a:noFill/>
          <a:ln>
            <a:noFill/>
          </a:ln>
        </p:spPr>
      </p:pic>
      <p:sp>
        <p:nvSpPr>
          <p:cNvPr id="507" name="Google Shape;507;p27"/>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Liang Yi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3781075" y="1635450"/>
            <a:ext cx="1714500" cy="97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03</a:t>
            </a:r>
            <a:endParaRPr/>
          </a:p>
        </p:txBody>
      </p:sp>
      <p:sp>
        <p:nvSpPr>
          <p:cNvPr id="513" name="Google Shape;513;p28"/>
          <p:cNvSpPr txBox="1">
            <a:spLocks noGrp="1"/>
          </p:cNvSpPr>
          <p:nvPr>
            <p:ph type="title" idx="2"/>
          </p:nvPr>
        </p:nvSpPr>
        <p:spPr>
          <a:xfrm>
            <a:off x="-159800" y="2406625"/>
            <a:ext cx="9438300" cy="609600"/>
          </a:xfrm>
          <a:prstGeom prst="rect">
            <a:avLst/>
          </a:prstGeom>
          <a:noFill/>
          <a:ln>
            <a:noFill/>
          </a:ln>
        </p:spPr>
        <p:txBody>
          <a:bodyPr spcFirstLastPara="1" wrap="square" lIns="91425" tIns="91425" rIns="83775" bIns="91425" anchor="t" anchorCtr="0">
            <a:noAutofit/>
          </a:bodyPr>
          <a:lstStyle/>
          <a:p>
            <a:pPr marL="0" lvl="0" indent="0" algn="ctr" rtl="0">
              <a:lnSpc>
                <a:spcPct val="100000"/>
              </a:lnSpc>
              <a:spcBef>
                <a:spcPts val="0"/>
              </a:spcBef>
              <a:spcAft>
                <a:spcPts val="0"/>
              </a:spcAft>
              <a:buSzPts val="3000"/>
              <a:buNone/>
            </a:pPr>
            <a:r>
              <a:rPr lang="en"/>
              <a:t>MODELS</a:t>
            </a:r>
            <a:endParaRPr>
              <a:solidFill>
                <a:schemeClr val="lt2"/>
              </a:solidFill>
            </a:endParaRPr>
          </a:p>
        </p:txBody>
      </p:sp>
      <p:sp>
        <p:nvSpPr>
          <p:cNvPr id="514" name="Google Shape;514;p28"/>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p:nvPr/>
        </p:nvSpPr>
        <p:spPr>
          <a:xfrm>
            <a:off x="813525" y="3435300"/>
            <a:ext cx="2910300" cy="113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chemeClr val="dk2"/>
                </a:solidFill>
                <a:latin typeface="Reem Kufi"/>
                <a:ea typeface="Reem Kufi"/>
                <a:cs typeface="Reem Kufi"/>
                <a:sym typeface="Reem Kufi"/>
              </a:rPr>
              <a:t>Classification and Regression Trees (CART) </a:t>
            </a:r>
            <a:endParaRPr sz="2100" b="0" i="0" u="none" strike="noStrike" cap="none">
              <a:solidFill>
                <a:schemeClr val="dk2"/>
              </a:solidFill>
              <a:latin typeface="Reem Kufi"/>
              <a:ea typeface="Reem Kufi"/>
              <a:cs typeface="Reem Kufi"/>
              <a:sym typeface="Reem Kufi"/>
            </a:endParaRPr>
          </a:p>
          <a:p>
            <a:pPr marL="0" marR="0" lvl="0" indent="0" algn="l" rtl="0">
              <a:lnSpc>
                <a:spcPct val="100000"/>
              </a:lnSpc>
              <a:spcBef>
                <a:spcPts val="0"/>
              </a:spcBef>
              <a:spcAft>
                <a:spcPts val="0"/>
              </a:spcAft>
              <a:buClr>
                <a:schemeClr val="dk1"/>
              </a:buClr>
              <a:buSzPts val="1100"/>
              <a:buFont typeface="Arial"/>
              <a:buNone/>
            </a:pPr>
            <a:endParaRPr sz="3000" b="0" i="0" u="none" strike="noStrike" cap="none">
              <a:solidFill>
                <a:schemeClr val="lt2"/>
              </a:solidFill>
              <a:latin typeface="Reem Kufi"/>
              <a:ea typeface="Reem Kufi"/>
              <a:cs typeface="Reem Kufi"/>
              <a:sym typeface="Reem Kufi"/>
            </a:endParaRPr>
          </a:p>
        </p:txBody>
      </p:sp>
      <p:sp>
        <p:nvSpPr>
          <p:cNvPr id="520" name="Google Shape;520;p29"/>
          <p:cNvSpPr txBox="1"/>
          <p:nvPr/>
        </p:nvSpPr>
        <p:spPr>
          <a:xfrm>
            <a:off x="5054488" y="3539250"/>
            <a:ext cx="3131700" cy="76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chemeClr val="dk2"/>
                </a:solidFill>
                <a:latin typeface="Reem Kufi"/>
                <a:ea typeface="Reem Kufi"/>
                <a:cs typeface="Reem Kufi"/>
                <a:sym typeface="Reem Kufi"/>
              </a:rPr>
              <a:t>Linear Regression Model</a:t>
            </a:r>
            <a:endParaRPr sz="2100" b="0" i="0" u="none" strike="noStrike" cap="none">
              <a:solidFill>
                <a:schemeClr val="dk2"/>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lt2"/>
              </a:solidFill>
              <a:latin typeface="Reem Kufi"/>
              <a:ea typeface="Reem Kufi"/>
              <a:cs typeface="Reem Kufi"/>
              <a:sym typeface="Reem Kufi"/>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lt2"/>
              </a:solidFill>
              <a:latin typeface="Reem Kufi"/>
              <a:ea typeface="Reem Kufi"/>
              <a:cs typeface="Reem Kufi"/>
              <a:sym typeface="Reem Kufi"/>
            </a:endParaRPr>
          </a:p>
        </p:txBody>
      </p:sp>
      <p:pic>
        <p:nvPicPr>
          <p:cNvPr id="521" name="Google Shape;521;p29"/>
          <p:cNvPicPr preferRelativeResize="0"/>
          <p:nvPr/>
        </p:nvPicPr>
        <p:blipFill rotWithShape="1">
          <a:blip r:embed="rId3">
            <a:alphaModFix/>
          </a:blip>
          <a:srcRect/>
          <a:stretch/>
        </p:blipFill>
        <p:spPr>
          <a:xfrm>
            <a:off x="1358250" y="1661325"/>
            <a:ext cx="1761825" cy="1761825"/>
          </a:xfrm>
          <a:prstGeom prst="rect">
            <a:avLst/>
          </a:prstGeom>
          <a:noFill/>
          <a:ln>
            <a:noFill/>
          </a:ln>
        </p:spPr>
      </p:pic>
      <p:pic>
        <p:nvPicPr>
          <p:cNvPr id="522" name="Google Shape;522;p29"/>
          <p:cNvPicPr preferRelativeResize="0"/>
          <p:nvPr/>
        </p:nvPicPr>
        <p:blipFill rotWithShape="1">
          <a:blip r:embed="rId4">
            <a:alphaModFix/>
          </a:blip>
          <a:srcRect/>
          <a:stretch/>
        </p:blipFill>
        <p:spPr>
          <a:xfrm>
            <a:off x="5739438" y="1690838"/>
            <a:ext cx="1761825" cy="1761825"/>
          </a:xfrm>
          <a:prstGeom prst="rect">
            <a:avLst/>
          </a:prstGeom>
          <a:noFill/>
          <a:ln>
            <a:noFill/>
          </a:ln>
        </p:spPr>
      </p:pic>
      <p:sp>
        <p:nvSpPr>
          <p:cNvPr id="523" name="Google Shape;523;p29"/>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Models</a:t>
            </a:r>
            <a:endParaRPr b="1"/>
          </a:p>
        </p:txBody>
      </p:sp>
      <p:pic>
        <p:nvPicPr>
          <p:cNvPr id="524" name="Google Shape;524;p29"/>
          <p:cNvPicPr preferRelativeResize="0"/>
          <p:nvPr/>
        </p:nvPicPr>
        <p:blipFill rotWithShape="1">
          <a:blip r:embed="rId5">
            <a:alphaModFix/>
          </a:blip>
          <a:srcRect/>
          <a:stretch/>
        </p:blipFill>
        <p:spPr>
          <a:xfrm>
            <a:off x="76200" y="4757150"/>
            <a:ext cx="8998275" cy="342450"/>
          </a:xfrm>
          <a:prstGeom prst="rect">
            <a:avLst/>
          </a:prstGeom>
          <a:noFill/>
          <a:ln>
            <a:noFill/>
          </a:ln>
        </p:spPr>
      </p:pic>
      <p:sp>
        <p:nvSpPr>
          <p:cNvPr id="525" name="Google Shape;525;p29"/>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
          <p:cNvSpPr txBox="1">
            <a:spLocks noGrp="1"/>
          </p:cNvSpPr>
          <p:nvPr>
            <p:ph type="title"/>
          </p:nvPr>
        </p:nvSpPr>
        <p:spPr>
          <a:xfrm>
            <a:off x="3781075" y="1635450"/>
            <a:ext cx="1714500" cy="97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01</a:t>
            </a:r>
            <a:endParaRPr/>
          </a:p>
        </p:txBody>
      </p:sp>
      <p:sp>
        <p:nvSpPr>
          <p:cNvPr id="216" name="Google Shape;216;p3"/>
          <p:cNvSpPr txBox="1">
            <a:spLocks noGrp="1"/>
          </p:cNvSpPr>
          <p:nvPr>
            <p:ph type="title" idx="2"/>
          </p:nvPr>
        </p:nvSpPr>
        <p:spPr>
          <a:xfrm>
            <a:off x="2343300" y="2406625"/>
            <a:ext cx="4457700" cy="609600"/>
          </a:xfrm>
          <a:prstGeom prst="rect">
            <a:avLst/>
          </a:prstGeom>
          <a:noFill/>
          <a:ln>
            <a:noFill/>
          </a:ln>
        </p:spPr>
        <p:txBody>
          <a:bodyPr spcFirstLastPara="1" wrap="square" lIns="91425" tIns="91425" rIns="83775" bIns="91425" anchor="t" anchorCtr="0">
            <a:noAutofit/>
          </a:bodyPr>
          <a:lstStyle/>
          <a:p>
            <a:pPr marL="0" lvl="0" indent="0" algn="ctr" rtl="0">
              <a:lnSpc>
                <a:spcPct val="100000"/>
              </a:lnSpc>
              <a:spcBef>
                <a:spcPts val="0"/>
              </a:spcBef>
              <a:spcAft>
                <a:spcPts val="0"/>
              </a:spcAft>
              <a:buSzPts val="3000"/>
              <a:buNone/>
            </a:pPr>
            <a:r>
              <a:rPr lang="en"/>
              <a:t>INTRODUCTION</a:t>
            </a:r>
            <a:endParaRPr>
              <a:solidFill>
                <a:schemeClr val="lt2"/>
              </a:solidFill>
            </a:endParaRPr>
          </a:p>
        </p:txBody>
      </p:sp>
      <p:sp>
        <p:nvSpPr>
          <p:cNvPr id="217" name="Google Shape;217;p3"/>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0"/>
          <p:cNvSpPr/>
          <p:nvPr/>
        </p:nvSpPr>
        <p:spPr>
          <a:xfrm>
            <a:off x="3006250" y="791075"/>
            <a:ext cx="2171100" cy="721800"/>
          </a:xfrm>
          <a:prstGeom prst="roundRect">
            <a:avLst>
              <a:gd name="adj" fmla="val 16667"/>
            </a:avLst>
          </a:prstGeom>
          <a:solidFill>
            <a:srgbClr val="D9EAD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86 NC, 113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100%</a:t>
            </a:r>
            <a:endParaRPr sz="1500" b="0" i="0" u="none" strike="noStrike" cap="none">
              <a:solidFill>
                <a:srgbClr val="000000"/>
              </a:solidFill>
              <a:latin typeface="Reem Kufi"/>
              <a:ea typeface="Reem Kufi"/>
              <a:cs typeface="Reem Kufi"/>
              <a:sym typeface="Reem Kufi"/>
            </a:endParaRPr>
          </a:p>
        </p:txBody>
      </p:sp>
      <p:sp>
        <p:nvSpPr>
          <p:cNvPr id="531" name="Google Shape;531;p30"/>
          <p:cNvSpPr txBox="1"/>
          <p:nvPr/>
        </p:nvSpPr>
        <p:spPr>
          <a:xfrm>
            <a:off x="2020750" y="1698363"/>
            <a:ext cx="41421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Number of days since last transaction &lt; 201 days</a:t>
            </a:r>
            <a:endParaRPr sz="1500" b="0" i="0" u="none" strike="noStrike" cap="none">
              <a:solidFill>
                <a:srgbClr val="000000"/>
              </a:solidFill>
              <a:latin typeface="Reem Kufi"/>
              <a:ea typeface="Reem Kufi"/>
              <a:cs typeface="Reem Kufi"/>
              <a:sym typeface="Reem Kufi"/>
            </a:endParaRPr>
          </a:p>
        </p:txBody>
      </p:sp>
      <p:sp>
        <p:nvSpPr>
          <p:cNvPr id="532" name="Google Shape;532;p30"/>
          <p:cNvSpPr/>
          <p:nvPr/>
        </p:nvSpPr>
        <p:spPr>
          <a:xfrm>
            <a:off x="942125" y="3569150"/>
            <a:ext cx="1392900" cy="721800"/>
          </a:xfrm>
          <a:prstGeom prst="roundRect">
            <a:avLst>
              <a:gd name="adj" fmla="val 16667"/>
            </a:avLst>
          </a:prstGeom>
          <a:solidFill>
            <a:srgbClr val="6D9EE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No 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22 NC, 3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13%</a:t>
            </a:r>
            <a:endParaRPr sz="1500" b="0" i="0" u="none" strike="noStrike" cap="none">
              <a:solidFill>
                <a:srgbClr val="000000"/>
              </a:solidFill>
              <a:latin typeface="Reem Kufi"/>
              <a:ea typeface="Reem Kufi"/>
              <a:cs typeface="Reem Kufi"/>
              <a:sym typeface="Reem Kufi"/>
            </a:endParaRPr>
          </a:p>
        </p:txBody>
      </p:sp>
      <p:sp>
        <p:nvSpPr>
          <p:cNvPr id="533" name="Google Shape;533;p30"/>
          <p:cNvSpPr/>
          <p:nvPr/>
        </p:nvSpPr>
        <p:spPr>
          <a:xfrm>
            <a:off x="5845475" y="2481700"/>
            <a:ext cx="1392900" cy="653700"/>
          </a:xfrm>
          <a:prstGeom prst="roundRect">
            <a:avLst>
              <a:gd name="adj" fmla="val 16667"/>
            </a:avLst>
          </a:prstGeom>
          <a:solidFill>
            <a:srgbClr val="93C47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r>
              <a:rPr lang="en" sz="1500" b="0" i="0" u="none" strike="noStrike" cap="none">
                <a:solidFill>
                  <a:srgbClr val="000000"/>
                </a:solidFill>
                <a:latin typeface="Reem Kufi"/>
                <a:ea typeface="Reem Kufi"/>
                <a:cs typeface="Reem Kufi"/>
                <a:sym typeface="Reem Kufi"/>
              </a:rPr>
              <a:t> </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64 NC,110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87%</a:t>
            </a:r>
            <a:endParaRPr sz="1500" b="0" i="0" u="none" strike="noStrike" cap="none">
              <a:solidFill>
                <a:srgbClr val="000000"/>
              </a:solidFill>
              <a:latin typeface="Reem Kufi"/>
              <a:ea typeface="Reem Kufi"/>
              <a:cs typeface="Reem Kufi"/>
              <a:sym typeface="Reem Kufi"/>
            </a:endParaRPr>
          </a:p>
        </p:txBody>
      </p:sp>
      <p:sp>
        <p:nvSpPr>
          <p:cNvPr id="534" name="Google Shape;534;p30"/>
          <p:cNvSpPr/>
          <p:nvPr/>
        </p:nvSpPr>
        <p:spPr>
          <a:xfrm>
            <a:off x="4165037" y="4085300"/>
            <a:ext cx="1478400" cy="653700"/>
          </a:xfrm>
          <a:prstGeom prst="roundRect">
            <a:avLst>
              <a:gd name="adj" fmla="val 16667"/>
            </a:avLst>
          </a:prstGeom>
          <a:solidFill>
            <a:srgbClr val="C9DAF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No 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23 NC, 8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16%</a:t>
            </a:r>
            <a:endParaRPr sz="1500" b="0" i="0" u="none" strike="noStrike" cap="none">
              <a:solidFill>
                <a:srgbClr val="000000"/>
              </a:solidFill>
              <a:latin typeface="Reem Kufi"/>
              <a:ea typeface="Reem Kufi"/>
              <a:cs typeface="Reem Kufi"/>
              <a:sym typeface="Reem Kufi"/>
            </a:endParaRPr>
          </a:p>
        </p:txBody>
      </p:sp>
      <p:sp>
        <p:nvSpPr>
          <p:cNvPr id="535" name="Google Shape;535;p30"/>
          <p:cNvSpPr/>
          <p:nvPr/>
        </p:nvSpPr>
        <p:spPr>
          <a:xfrm>
            <a:off x="7261863" y="4085300"/>
            <a:ext cx="1478400" cy="653700"/>
          </a:xfrm>
          <a:prstGeom prst="roundRect">
            <a:avLst>
              <a:gd name="adj" fmla="val 16667"/>
            </a:avLst>
          </a:prstGeom>
          <a:solidFill>
            <a:srgbClr val="6AA84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41 NC, 102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72%</a:t>
            </a:r>
            <a:endParaRPr sz="1500" b="0" i="0" u="none" strike="noStrike" cap="none">
              <a:solidFill>
                <a:srgbClr val="000000"/>
              </a:solidFill>
              <a:latin typeface="Reem Kufi"/>
              <a:ea typeface="Reem Kufi"/>
              <a:cs typeface="Reem Kufi"/>
              <a:sym typeface="Reem Kufi"/>
            </a:endParaRPr>
          </a:p>
        </p:txBody>
      </p:sp>
      <p:cxnSp>
        <p:nvCxnSpPr>
          <p:cNvPr id="536" name="Google Shape;536;p30"/>
          <p:cNvCxnSpPr>
            <a:stCxn id="530" idx="2"/>
            <a:endCxn id="531" idx="0"/>
          </p:cNvCxnSpPr>
          <p:nvPr/>
        </p:nvCxnSpPr>
        <p:spPr>
          <a:xfrm>
            <a:off x="4091800" y="1512875"/>
            <a:ext cx="0" cy="185400"/>
          </a:xfrm>
          <a:prstGeom prst="straightConnector1">
            <a:avLst/>
          </a:prstGeom>
          <a:noFill/>
          <a:ln w="9525" cap="flat" cmpd="sng">
            <a:solidFill>
              <a:schemeClr val="dk2"/>
            </a:solidFill>
            <a:prstDash val="solid"/>
            <a:round/>
            <a:headEnd type="none" w="sm" len="sm"/>
            <a:tailEnd type="none" w="sm" len="sm"/>
          </a:ln>
        </p:spPr>
      </p:cxnSp>
      <p:cxnSp>
        <p:nvCxnSpPr>
          <p:cNvPr id="537" name="Google Shape;537;p30"/>
          <p:cNvCxnSpPr>
            <a:stCxn id="531" idx="3"/>
            <a:endCxn id="533" idx="0"/>
          </p:cNvCxnSpPr>
          <p:nvPr/>
        </p:nvCxnSpPr>
        <p:spPr>
          <a:xfrm>
            <a:off x="6162850" y="1892763"/>
            <a:ext cx="379200" cy="588900"/>
          </a:xfrm>
          <a:prstGeom prst="bentConnector2">
            <a:avLst/>
          </a:prstGeom>
          <a:noFill/>
          <a:ln w="9525" cap="flat" cmpd="sng">
            <a:solidFill>
              <a:schemeClr val="dk2"/>
            </a:solidFill>
            <a:prstDash val="solid"/>
            <a:round/>
            <a:headEnd type="none" w="sm" len="sm"/>
            <a:tailEnd type="none" w="sm" len="sm"/>
          </a:ln>
        </p:spPr>
      </p:cxnSp>
      <p:cxnSp>
        <p:nvCxnSpPr>
          <p:cNvPr id="538" name="Google Shape;538;p30"/>
          <p:cNvCxnSpPr>
            <a:stCxn id="531" idx="1"/>
            <a:endCxn id="532" idx="0"/>
          </p:cNvCxnSpPr>
          <p:nvPr/>
        </p:nvCxnSpPr>
        <p:spPr>
          <a:xfrm flipH="1">
            <a:off x="1638550" y="1892763"/>
            <a:ext cx="382200" cy="1676400"/>
          </a:xfrm>
          <a:prstGeom prst="bentConnector2">
            <a:avLst/>
          </a:prstGeom>
          <a:noFill/>
          <a:ln w="9525" cap="flat" cmpd="sng">
            <a:solidFill>
              <a:schemeClr val="dk2"/>
            </a:solidFill>
            <a:prstDash val="solid"/>
            <a:round/>
            <a:headEnd type="none" w="sm" len="sm"/>
            <a:tailEnd type="none" w="sm" len="sm"/>
          </a:ln>
        </p:spPr>
      </p:cxnSp>
      <p:cxnSp>
        <p:nvCxnSpPr>
          <p:cNvPr id="539" name="Google Shape;539;p30"/>
          <p:cNvCxnSpPr>
            <a:stCxn id="540" idx="1"/>
            <a:endCxn id="534" idx="0"/>
          </p:cNvCxnSpPr>
          <p:nvPr/>
        </p:nvCxnSpPr>
        <p:spPr>
          <a:xfrm flipH="1">
            <a:off x="4904237" y="3457200"/>
            <a:ext cx="332400" cy="628200"/>
          </a:xfrm>
          <a:prstGeom prst="bentConnector2">
            <a:avLst/>
          </a:prstGeom>
          <a:noFill/>
          <a:ln w="9525" cap="flat" cmpd="sng">
            <a:solidFill>
              <a:schemeClr val="dk2"/>
            </a:solidFill>
            <a:prstDash val="solid"/>
            <a:round/>
            <a:headEnd type="none" w="sm" len="sm"/>
            <a:tailEnd type="none" w="sm" len="sm"/>
          </a:ln>
        </p:spPr>
      </p:cxnSp>
      <p:cxnSp>
        <p:nvCxnSpPr>
          <p:cNvPr id="541" name="Google Shape;541;p30"/>
          <p:cNvCxnSpPr>
            <a:stCxn id="540" idx="3"/>
            <a:endCxn id="535" idx="0"/>
          </p:cNvCxnSpPr>
          <p:nvPr/>
        </p:nvCxnSpPr>
        <p:spPr>
          <a:xfrm>
            <a:off x="7847237" y="3457200"/>
            <a:ext cx="153900" cy="628200"/>
          </a:xfrm>
          <a:prstGeom prst="bentConnector2">
            <a:avLst/>
          </a:prstGeom>
          <a:noFill/>
          <a:ln w="9525" cap="flat" cmpd="sng">
            <a:solidFill>
              <a:schemeClr val="dk2"/>
            </a:solidFill>
            <a:prstDash val="solid"/>
            <a:round/>
            <a:headEnd type="none" w="sm" len="sm"/>
            <a:tailEnd type="none" w="sm" len="sm"/>
          </a:ln>
        </p:spPr>
      </p:cxnSp>
      <p:sp>
        <p:nvSpPr>
          <p:cNvPr id="540" name="Google Shape;540;p30"/>
          <p:cNvSpPr txBox="1"/>
          <p:nvPr/>
        </p:nvSpPr>
        <p:spPr>
          <a:xfrm>
            <a:off x="5236637" y="3330600"/>
            <a:ext cx="2610600" cy="25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Estimated salary &gt;= $159,000</a:t>
            </a:r>
            <a:endParaRPr sz="1500" b="0" i="0" u="none" strike="noStrike" cap="none">
              <a:solidFill>
                <a:srgbClr val="000000"/>
              </a:solidFill>
              <a:latin typeface="Reem Kufi"/>
              <a:ea typeface="Reem Kufi"/>
              <a:cs typeface="Reem Kufi"/>
              <a:sym typeface="Reem Kufi"/>
            </a:endParaRPr>
          </a:p>
        </p:txBody>
      </p:sp>
      <p:sp>
        <p:nvSpPr>
          <p:cNvPr id="542" name="Google Shape;542;p30"/>
          <p:cNvSpPr txBox="1"/>
          <p:nvPr/>
        </p:nvSpPr>
        <p:spPr>
          <a:xfrm>
            <a:off x="6541925" y="1959088"/>
            <a:ext cx="451500" cy="4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No</a:t>
            </a:r>
            <a:endParaRPr sz="1500" b="0" i="0" u="none" strike="noStrike" cap="none">
              <a:solidFill>
                <a:srgbClr val="000000"/>
              </a:solidFill>
              <a:latin typeface="Reem Kufi"/>
              <a:ea typeface="Reem Kufi"/>
              <a:cs typeface="Reem Kufi"/>
              <a:sym typeface="Reem Kufi"/>
            </a:endParaRPr>
          </a:p>
        </p:txBody>
      </p:sp>
      <p:sp>
        <p:nvSpPr>
          <p:cNvPr id="543" name="Google Shape;543;p30"/>
          <p:cNvSpPr txBox="1"/>
          <p:nvPr/>
        </p:nvSpPr>
        <p:spPr>
          <a:xfrm>
            <a:off x="1106500" y="2437575"/>
            <a:ext cx="543000" cy="4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Yes</a:t>
            </a:r>
            <a:endParaRPr sz="1500" b="0" i="0" u="none" strike="noStrike" cap="none">
              <a:solidFill>
                <a:srgbClr val="000000"/>
              </a:solidFill>
              <a:latin typeface="Reem Kufi"/>
              <a:ea typeface="Reem Kufi"/>
              <a:cs typeface="Reem Kufi"/>
              <a:sym typeface="Reem Kufi"/>
            </a:endParaRPr>
          </a:p>
        </p:txBody>
      </p:sp>
      <p:sp>
        <p:nvSpPr>
          <p:cNvPr id="544" name="Google Shape;544;p30"/>
          <p:cNvSpPr txBox="1"/>
          <p:nvPr/>
        </p:nvSpPr>
        <p:spPr>
          <a:xfrm>
            <a:off x="8001138" y="3612000"/>
            <a:ext cx="4515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No</a:t>
            </a:r>
            <a:endParaRPr sz="1400" b="0" i="0" u="none" strike="noStrike" cap="none">
              <a:solidFill>
                <a:srgbClr val="000000"/>
              </a:solidFill>
              <a:latin typeface="Reem Kufi"/>
              <a:ea typeface="Reem Kufi"/>
              <a:cs typeface="Reem Kufi"/>
              <a:sym typeface="Reem Kufi"/>
            </a:endParaRPr>
          </a:p>
        </p:txBody>
      </p:sp>
      <p:sp>
        <p:nvSpPr>
          <p:cNvPr id="545" name="Google Shape;545;p30"/>
          <p:cNvSpPr txBox="1"/>
          <p:nvPr/>
        </p:nvSpPr>
        <p:spPr>
          <a:xfrm>
            <a:off x="4361252" y="3596250"/>
            <a:ext cx="543000" cy="4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Yes</a:t>
            </a:r>
            <a:endParaRPr sz="1500" b="0" i="0" u="none" strike="noStrike" cap="none">
              <a:solidFill>
                <a:srgbClr val="000000"/>
              </a:solidFill>
              <a:latin typeface="Reem Kufi"/>
              <a:ea typeface="Reem Kufi"/>
              <a:cs typeface="Reem Kufi"/>
              <a:sym typeface="Reem Kufi"/>
            </a:endParaRPr>
          </a:p>
        </p:txBody>
      </p:sp>
      <p:sp>
        <p:nvSpPr>
          <p:cNvPr id="546" name="Google Shape;546;p30"/>
          <p:cNvSpPr/>
          <p:nvPr/>
        </p:nvSpPr>
        <p:spPr>
          <a:xfrm>
            <a:off x="7126275" y="994200"/>
            <a:ext cx="1614000" cy="732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Legend</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NC: No churn</a:t>
            </a:r>
            <a:endParaRPr sz="14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C: Churn</a:t>
            </a:r>
            <a:endParaRPr sz="14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9EAD3"/>
              </a:highlight>
              <a:latin typeface="Arial"/>
              <a:ea typeface="Arial"/>
              <a:cs typeface="Arial"/>
              <a:sym typeface="Arial"/>
            </a:endParaRPr>
          </a:p>
        </p:txBody>
      </p:sp>
      <p:cxnSp>
        <p:nvCxnSpPr>
          <p:cNvPr id="547" name="Google Shape;547;p30"/>
          <p:cNvCxnSpPr>
            <a:stCxn id="533" idx="2"/>
            <a:endCxn id="540" idx="0"/>
          </p:cNvCxnSpPr>
          <p:nvPr/>
        </p:nvCxnSpPr>
        <p:spPr>
          <a:xfrm>
            <a:off x="6541925" y="3135400"/>
            <a:ext cx="0" cy="195300"/>
          </a:xfrm>
          <a:prstGeom prst="straightConnector1">
            <a:avLst/>
          </a:prstGeom>
          <a:noFill/>
          <a:ln w="9525" cap="flat" cmpd="sng">
            <a:solidFill>
              <a:schemeClr val="dk2"/>
            </a:solidFill>
            <a:prstDash val="solid"/>
            <a:round/>
            <a:headEnd type="none" w="sm" len="sm"/>
            <a:tailEnd type="none" w="sm" len="sm"/>
          </a:ln>
        </p:spPr>
      </p:cxnSp>
      <p:sp>
        <p:nvSpPr>
          <p:cNvPr id="548" name="Google Shape;548;p30"/>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CART</a:t>
            </a:r>
            <a:endParaRPr b="1"/>
          </a:p>
        </p:txBody>
      </p:sp>
      <p:pic>
        <p:nvPicPr>
          <p:cNvPr id="549" name="Google Shape;549;p30"/>
          <p:cNvPicPr preferRelativeResize="0"/>
          <p:nvPr/>
        </p:nvPicPr>
        <p:blipFill rotWithShape="1">
          <a:blip r:embed="rId3">
            <a:alphaModFix/>
          </a:blip>
          <a:srcRect/>
          <a:stretch/>
        </p:blipFill>
        <p:spPr>
          <a:xfrm>
            <a:off x="76200" y="4757150"/>
            <a:ext cx="8998275" cy="342450"/>
          </a:xfrm>
          <a:prstGeom prst="rect">
            <a:avLst/>
          </a:prstGeom>
          <a:noFill/>
          <a:ln>
            <a:noFill/>
          </a:ln>
        </p:spPr>
      </p:pic>
      <p:sp>
        <p:nvSpPr>
          <p:cNvPr id="550" name="Google Shape;550;p30"/>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par>
                                <p:cTn id="8" presetID="10" presetClass="entr" presetSubtype="0" fill="hold" nodeType="withEffect">
                                  <p:stCondLst>
                                    <p:cond delay="0"/>
                                  </p:stCondLst>
                                  <p:childTnLst>
                                    <p:set>
                                      <p:cBhvr>
                                        <p:cTn id="9" dur="1" fill="hold">
                                          <p:stCondLst>
                                            <p:cond delay="0"/>
                                          </p:stCondLst>
                                        </p:cTn>
                                        <p:tgtEl>
                                          <p:spTgt spid="536"/>
                                        </p:tgtEl>
                                        <p:attrNameLst>
                                          <p:attrName>style.visibility</p:attrName>
                                        </p:attrNameLst>
                                      </p:cBhvr>
                                      <p:to>
                                        <p:strVal val="visible"/>
                                      </p:to>
                                    </p:set>
                                    <p:animEffect transition="in" filter="fade">
                                      <p:cBhvr>
                                        <p:cTn id="10" dur="1000"/>
                                        <p:tgtEl>
                                          <p:spTgt spid="536"/>
                                        </p:tgtEl>
                                      </p:cBhvr>
                                    </p:animEffect>
                                  </p:childTnLst>
                                </p:cTn>
                              </p:par>
                              <p:par>
                                <p:cTn id="11" presetID="10" presetClass="entr" presetSubtype="0" fill="hold" nodeType="withEffect">
                                  <p:stCondLst>
                                    <p:cond delay="0"/>
                                  </p:stCondLst>
                                  <p:childTnLst>
                                    <p:set>
                                      <p:cBhvr>
                                        <p:cTn id="12" dur="1" fill="hold">
                                          <p:stCondLst>
                                            <p:cond delay="0"/>
                                          </p:stCondLst>
                                        </p:cTn>
                                        <p:tgtEl>
                                          <p:spTgt spid="531"/>
                                        </p:tgtEl>
                                        <p:attrNameLst>
                                          <p:attrName>style.visibility</p:attrName>
                                        </p:attrNameLst>
                                      </p:cBhvr>
                                      <p:to>
                                        <p:strVal val="visible"/>
                                      </p:to>
                                    </p:set>
                                    <p:animEffect transition="in" filter="fade">
                                      <p:cBhvr>
                                        <p:cTn id="13" dur="1000"/>
                                        <p:tgtEl>
                                          <p:spTgt spid="5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8"/>
                                        </p:tgtEl>
                                        <p:attrNameLst>
                                          <p:attrName>style.visibility</p:attrName>
                                        </p:attrNameLst>
                                      </p:cBhvr>
                                      <p:to>
                                        <p:strVal val="visible"/>
                                      </p:to>
                                    </p:set>
                                    <p:animEffect transition="in" filter="fade">
                                      <p:cBhvr>
                                        <p:cTn id="18" dur="1000"/>
                                        <p:tgtEl>
                                          <p:spTgt spid="538"/>
                                        </p:tgtEl>
                                      </p:cBhvr>
                                    </p:animEffect>
                                  </p:childTnLst>
                                </p:cTn>
                              </p:par>
                              <p:par>
                                <p:cTn id="19" presetID="10" presetClass="entr" presetSubtype="0" fill="hold" nodeType="withEffect">
                                  <p:stCondLst>
                                    <p:cond delay="0"/>
                                  </p:stCondLst>
                                  <p:childTnLst>
                                    <p:set>
                                      <p:cBhvr>
                                        <p:cTn id="20" dur="1" fill="hold">
                                          <p:stCondLst>
                                            <p:cond delay="0"/>
                                          </p:stCondLst>
                                        </p:cTn>
                                        <p:tgtEl>
                                          <p:spTgt spid="543"/>
                                        </p:tgtEl>
                                        <p:attrNameLst>
                                          <p:attrName>style.visibility</p:attrName>
                                        </p:attrNameLst>
                                      </p:cBhvr>
                                      <p:to>
                                        <p:strVal val="visible"/>
                                      </p:to>
                                    </p:set>
                                    <p:animEffect transition="in" filter="fade">
                                      <p:cBhvr>
                                        <p:cTn id="21" dur="1000"/>
                                        <p:tgtEl>
                                          <p:spTgt spid="543"/>
                                        </p:tgtEl>
                                      </p:cBhvr>
                                    </p:animEffect>
                                  </p:childTnLst>
                                </p:cTn>
                              </p:par>
                              <p:par>
                                <p:cTn id="22" presetID="10" presetClass="entr" presetSubtype="0" fill="hold" nodeType="withEffect">
                                  <p:stCondLst>
                                    <p:cond delay="0"/>
                                  </p:stCondLst>
                                  <p:childTnLst>
                                    <p:set>
                                      <p:cBhvr>
                                        <p:cTn id="23" dur="1" fill="hold">
                                          <p:stCondLst>
                                            <p:cond delay="0"/>
                                          </p:stCondLst>
                                        </p:cTn>
                                        <p:tgtEl>
                                          <p:spTgt spid="532"/>
                                        </p:tgtEl>
                                        <p:attrNameLst>
                                          <p:attrName>style.visibility</p:attrName>
                                        </p:attrNameLst>
                                      </p:cBhvr>
                                      <p:to>
                                        <p:strVal val="visible"/>
                                      </p:to>
                                    </p:set>
                                    <p:animEffect transition="in" filter="fade">
                                      <p:cBhvr>
                                        <p:cTn id="24" dur="1000"/>
                                        <p:tgtEl>
                                          <p:spTgt spid="5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7"/>
                                        </p:tgtEl>
                                        <p:attrNameLst>
                                          <p:attrName>style.visibility</p:attrName>
                                        </p:attrNameLst>
                                      </p:cBhvr>
                                      <p:to>
                                        <p:strVal val="visible"/>
                                      </p:to>
                                    </p:set>
                                    <p:animEffect transition="in" filter="fade">
                                      <p:cBhvr>
                                        <p:cTn id="29" dur="1000"/>
                                        <p:tgtEl>
                                          <p:spTgt spid="537"/>
                                        </p:tgtEl>
                                      </p:cBhvr>
                                    </p:animEffect>
                                  </p:childTnLst>
                                </p:cTn>
                              </p:par>
                              <p:par>
                                <p:cTn id="30" presetID="10" presetClass="entr" presetSubtype="0" fill="hold" nodeType="withEffect">
                                  <p:stCondLst>
                                    <p:cond delay="0"/>
                                  </p:stCondLst>
                                  <p:childTnLst>
                                    <p:set>
                                      <p:cBhvr>
                                        <p:cTn id="31" dur="1" fill="hold">
                                          <p:stCondLst>
                                            <p:cond delay="0"/>
                                          </p:stCondLst>
                                        </p:cTn>
                                        <p:tgtEl>
                                          <p:spTgt spid="533"/>
                                        </p:tgtEl>
                                        <p:attrNameLst>
                                          <p:attrName>style.visibility</p:attrName>
                                        </p:attrNameLst>
                                      </p:cBhvr>
                                      <p:to>
                                        <p:strVal val="visible"/>
                                      </p:to>
                                    </p:set>
                                    <p:animEffect transition="in" filter="fade">
                                      <p:cBhvr>
                                        <p:cTn id="32" dur="1000"/>
                                        <p:tgtEl>
                                          <p:spTgt spid="533"/>
                                        </p:tgtEl>
                                      </p:cBhvr>
                                    </p:animEffect>
                                  </p:childTnLst>
                                </p:cTn>
                              </p:par>
                              <p:par>
                                <p:cTn id="33" presetID="10" presetClass="entr" presetSubtype="0" fill="hold" nodeType="withEffect">
                                  <p:stCondLst>
                                    <p:cond delay="0"/>
                                  </p:stCondLst>
                                  <p:childTnLst>
                                    <p:set>
                                      <p:cBhvr>
                                        <p:cTn id="34" dur="1" fill="hold">
                                          <p:stCondLst>
                                            <p:cond delay="0"/>
                                          </p:stCondLst>
                                        </p:cTn>
                                        <p:tgtEl>
                                          <p:spTgt spid="542"/>
                                        </p:tgtEl>
                                        <p:attrNameLst>
                                          <p:attrName>style.visibility</p:attrName>
                                        </p:attrNameLst>
                                      </p:cBhvr>
                                      <p:to>
                                        <p:strVal val="visible"/>
                                      </p:to>
                                    </p:set>
                                    <p:animEffect transition="in" filter="fade">
                                      <p:cBhvr>
                                        <p:cTn id="35" dur="1000"/>
                                        <p:tgtEl>
                                          <p:spTgt spid="542"/>
                                        </p:tgtEl>
                                      </p:cBhvr>
                                    </p:animEffect>
                                  </p:childTnLst>
                                </p:cTn>
                              </p:par>
                              <p:par>
                                <p:cTn id="36" presetID="10" presetClass="entr" presetSubtype="0" fill="hold" nodeType="withEffect">
                                  <p:stCondLst>
                                    <p:cond delay="0"/>
                                  </p:stCondLst>
                                  <p:childTnLst>
                                    <p:set>
                                      <p:cBhvr>
                                        <p:cTn id="37" dur="1" fill="hold">
                                          <p:stCondLst>
                                            <p:cond delay="0"/>
                                          </p:stCondLst>
                                        </p:cTn>
                                        <p:tgtEl>
                                          <p:spTgt spid="540"/>
                                        </p:tgtEl>
                                        <p:attrNameLst>
                                          <p:attrName>style.visibility</p:attrName>
                                        </p:attrNameLst>
                                      </p:cBhvr>
                                      <p:to>
                                        <p:strVal val="visible"/>
                                      </p:to>
                                    </p:set>
                                    <p:animEffect transition="in" filter="fade">
                                      <p:cBhvr>
                                        <p:cTn id="38" dur="1000"/>
                                        <p:tgtEl>
                                          <p:spTgt spid="540"/>
                                        </p:tgtEl>
                                      </p:cBhvr>
                                    </p:animEffect>
                                  </p:childTnLst>
                                </p:cTn>
                              </p:par>
                              <p:par>
                                <p:cTn id="39" presetID="10" presetClass="entr" presetSubtype="0" fill="hold" nodeType="withEffect">
                                  <p:stCondLst>
                                    <p:cond delay="0"/>
                                  </p:stCondLst>
                                  <p:childTnLst>
                                    <p:set>
                                      <p:cBhvr>
                                        <p:cTn id="40" dur="1" fill="hold">
                                          <p:stCondLst>
                                            <p:cond delay="0"/>
                                          </p:stCondLst>
                                        </p:cTn>
                                        <p:tgtEl>
                                          <p:spTgt spid="547"/>
                                        </p:tgtEl>
                                        <p:attrNameLst>
                                          <p:attrName>style.visibility</p:attrName>
                                        </p:attrNameLst>
                                      </p:cBhvr>
                                      <p:to>
                                        <p:strVal val="visible"/>
                                      </p:to>
                                    </p:set>
                                    <p:animEffect transition="in" filter="fade">
                                      <p:cBhvr>
                                        <p:cTn id="41" dur="1100"/>
                                        <p:tgtEl>
                                          <p:spTgt spid="5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39"/>
                                        </p:tgtEl>
                                        <p:attrNameLst>
                                          <p:attrName>style.visibility</p:attrName>
                                        </p:attrNameLst>
                                      </p:cBhvr>
                                      <p:to>
                                        <p:strVal val="visible"/>
                                      </p:to>
                                    </p:set>
                                    <p:animEffect transition="in" filter="fade">
                                      <p:cBhvr>
                                        <p:cTn id="46" dur="1000"/>
                                        <p:tgtEl>
                                          <p:spTgt spid="539"/>
                                        </p:tgtEl>
                                      </p:cBhvr>
                                    </p:animEffect>
                                  </p:childTnLst>
                                </p:cTn>
                              </p:par>
                              <p:par>
                                <p:cTn id="47" presetID="10" presetClass="entr" presetSubtype="0" fill="hold" nodeType="with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par>
                                <p:cTn id="50" presetID="10" presetClass="entr" presetSubtype="0" fill="hold" nodeType="withEffect">
                                  <p:stCondLst>
                                    <p:cond delay="0"/>
                                  </p:stCondLst>
                                  <p:childTnLst>
                                    <p:set>
                                      <p:cBhvr>
                                        <p:cTn id="51" dur="1" fill="hold">
                                          <p:stCondLst>
                                            <p:cond delay="0"/>
                                          </p:stCondLst>
                                        </p:cTn>
                                        <p:tgtEl>
                                          <p:spTgt spid="534"/>
                                        </p:tgtEl>
                                        <p:attrNameLst>
                                          <p:attrName>style.visibility</p:attrName>
                                        </p:attrNameLst>
                                      </p:cBhvr>
                                      <p:to>
                                        <p:strVal val="visible"/>
                                      </p:to>
                                    </p:set>
                                    <p:animEffect transition="in" filter="fade">
                                      <p:cBhvr>
                                        <p:cTn id="52" dur="10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1"/>
                                        </p:tgtEl>
                                        <p:attrNameLst>
                                          <p:attrName>style.visibility</p:attrName>
                                        </p:attrNameLst>
                                      </p:cBhvr>
                                      <p:to>
                                        <p:strVal val="visible"/>
                                      </p:to>
                                    </p:set>
                                    <p:animEffect transition="in" filter="fade">
                                      <p:cBhvr>
                                        <p:cTn id="57" dur="1000"/>
                                        <p:tgtEl>
                                          <p:spTgt spid="541"/>
                                        </p:tgtEl>
                                      </p:cBhvr>
                                    </p:animEffect>
                                  </p:childTnLst>
                                </p:cTn>
                              </p:par>
                              <p:par>
                                <p:cTn id="58" presetID="10" presetClass="entr" presetSubtype="0" fill="hold" nodeType="withEffect">
                                  <p:stCondLst>
                                    <p:cond delay="0"/>
                                  </p:stCondLst>
                                  <p:childTnLst>
                                    <p:set>
                                      <p:cBhvr>
                                        <p:cTn id="59" dur="1" fill="hold">
                                          <p:stCondLst>
                                            <p:cond delay="0"/>
                                          </p:stCondLst>
                                        </p:cTn>
                                        <p:tgtEl>
                                          <p:spTgt spid="544"/>
                                        </p:tgtEl>
                                        <p:attrNameLst>
                                          <p:attrName>style.visibility</p:attrName>
                                        </p:attrNameLst>
                                      </p:cBhvr>
                                      <p:to>
                                        <p:strVal val="visible"/>
                                      </p:to>
                                    </p:set>
                                    <p:animEffect transition="in" filter="fade">
                                      <p:cBhvr>
                                        <p:cTn id="60" dur="1000"/>
                                        <p:tgtEl>
                                          <p:spTgt spid="544"/>
                                        </p:tgtEl>
                                      </p:cBhvr>
                                    </p:animEffect>
                                  </p:childTnLst>
                                </p:cTn>
                              </p:par>
                              <p:par>
                                <p:cTn id="61" presetID="10" presetClass="entr" presetSubtype="0" fill="hold" nodeType="withEffect">
                                  <p:stCondLst>
                                    <p:cond delay="0"/>
                                  </p:stCondLst>
                                  <p:childTnLst>
                                    <p:set>
                                      <p:cBhvr>
                                        <p:cTn id="62" dur="1" fill="hold">
                                          <p:stCondLst>
                                            <p:cond delay="0"/>
                                          </p:stCondLst>
                                        </p:cTn>
                                        <p:tgtEl>
                                          <p:spTgt spid="535"/>
                                        </p:tgtEl>
                                        <p:attrNameLst>
                                          <p:attrName>style.visibility</p:attrName>
                                        </p:attrNameLst>
                                      </p:cBhvr>
                                      <p:to>
                                        <p:strVal val="visible"/>
                                      </p:to>
                                    </p:set>
                                    <p:animEffect transition="in" filter="fade">
                                      <p:cBhvr>
                                        <p:cTn id="63" dur="1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1"/>
          <p:cNvSpPr/>
          <p:nvPr/>
        </p:nvSpPr>
        <p:spPr>
          <a:xfrm>
            <a:off x="3006250" y="562475"/>
            <a:ext cx="2171100" cy="721800"/>
          </a:xfrm>
          <a:prstGeom prst="roundRect">
            <a:avLst>
              <a:gd name="adj" fmla="val 16667"/>
            </a:avLst>
          </a:prstGeom>
          <a:solidFill>
            <a:srgbClr val="D9EAD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86 NC, 113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100%</a:t>
            </a:r>
            <a:endParaRPr sz="1500" b="0" i="0" u="none" strike="noStrike" cap="none">
              <a:solidFill>
                <a:srgbClr val="000000"/>
              </a:solidFill>
              <a:latin typeface="Reem Kufi"/>
              <a:ea typeface="Reem Kufi"/>
              <a:cs typeface="Reem Kufi"/>
              <a:sym typeface="Reem Kufi"/>
            </a:endParaRPr>
          </a:p>
        </p:txBody>
      </p:sp>
      <p:sp>
        <p:nvSpPr>
          <p:cNvPr id="556" name="Google Shape;556;p31"/>
          <p:cNvSpPr txBox="1"/>
          <p:nvPr/>
        </p:nvSpPr>
        <p:spPr>
          <a:xfrm>
            <a:off x="2020750" y="1469763"/>
            <a:ext cx="41421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Number of days since last transaction &lt; 201 days</a:t>
            </a:r>
            <a:endParaRPr sz="1500" b="0" i="0" u="none" strike="noStrike" cap="none">
              <a:solidFill>
                <a:srgbClr val="000000"/>
              </a:solidFill>
              <a:latin typeface="Reem Kufi"/>
              <a:ea typeface="Reem Kufi"/>
              <a:cs typeface="Reem Kufi"/>
              <a:sym typeface="Reem Kufi"/>
            </a:endParaRPr>
          </a:p>
        </p:txBody>
      </p:sp>
      <p:sp>
        <p:nvSpPr>
          <p:cNvPr id="557" name="Google Shape;557;p31"/>
          <p:cNvSpPr/>
          <p:nvPr/>
        </p:nvSpPr>
        <p:spPr>
          <a:xfrm>
            <a:off x="5845475" y="2253100"/>
            <a:ext cx="1392900" cy="653700"/>
          </a:xfrm>
          <a:prstGeom prst="roundRect">
            <a:avLst>
              <a:gd name="adj" fmla="val 16667"/>
            </a:avLst>
          </a:prstGeom>
          <a:solidFill>
            <a:srgbClr val="93C47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r>
              <a:rPr lang="en" sz="1500" b="0" i="0" u="none" strike="noStrike" cap="none">
                <a:solidFill>
                  <a:srgbClr val="000000"/>
                </a:solidFill>
                <a:latin typeface="Reem Kufi"/>
                <a:ea typeface="Reem Kufi"/>
                <a:cs typeface="Reem Kufi"/>
                <a:sym typeface="Reem Kufi"/>
              </a:rPr>
              <a:t> </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64 NC,110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87%</a:t>
            </a:r>
            <a:endParaRPr sz="1500" b="0" i="0" u="none" strike="noStrike" cap="none">
              <a:solidFill>
                <a:srgbClr val="000000"/>
              </a:solidFill>
              <a:latin typeface="Reem Kufi"/>
              <a:ea typeface="Reem Kufi"/>
              <a:cs typeface="Reem Kufi"/>
              <a:sym typeface="Reem Kufi"/>
            </a:endParaRPr>
          </a:p>
        </p:txBody>
      </p:sp>
      <p:sp>
        <p:nvSpPr>
          <p:cNvPr id="558" name="Google Shape;558;p31"/>
          <p:cNvSpPr/>
          <p:nvPr/>
        </p:nvSpPr>
        <p:spPr>
          <a:xfrm>
            <a:off x="7261863" y="3856700"/>
            <a:ext cx="1478400" cy="653700"/>
          </a:xfrm>
          <a:prstGeom prst="roundRect">
            <a:avLst>
              <a:gd name="adj" fmla="val 16667"/>
            </a:avLst>
          </a:prstGeom>
          <a:solidFill>
            <a:srgbClr val="6AA84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eem Kufi"/>
                <a:ea typeface="Reem Kufi"/>
                <a:cs typeface="Reem Kufi"/>
                <a:sym typeface="Reem Kufi"/>
              </a:rPr>
              <a:t>Churn</a:t>
            </a:r>
            <a:endParaRPr sz="15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41 NC, 102 C</a:t>
            </a:r>
            <a:endParaRPr sz="15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72%</a:t>
            </a:r>
            <a:endParaRPr sz="1500" b="0" i="0" u="none" strike="noStrike" cap="none">
              <a:solidFill>
                <a:srgbClr val="000000"/>
              </a:solidFill>
              <a:latin typeface="Reem Kufi"/>
              <a:ea typeface="Reem Kufi"/>
              <a:cs typeface="Reem Kufi"/>
              <a:sym typeface="Reem Kufi"/>
            </a:endParaRPr>
          </a:p>
        </p:txBody>
      </p:sp>
      <p:cxnSp>
        <p:nvCxnSpPr>
          <p:cNvPr id="559" name="Google Shape;559;p31"/>
          <p:cNvCxnSpPr>
            <a:stCxn id="555" idx="2"/>
            <a:endCxn id="556" idx="0"/>
          </p:cNvCxnSpPr>
          <p:nvPr/>
        </p:nvCxnSpPr>
        <p:spPr>
          <a:xfrm>
            <a:off x="4091800" y="1284275"/>
            <a:ext cx="0" cy="185400"/>
          </a:xfrm>
          <a:prstGeom prst="straightConnector1">
            <a:avLst/>
          </a:prstGeom>
          <a:noFill/>
          <a:ln w="9525" cap="flat" cmpd="sng">
            <a:solidFill>
              <a:schemeClr val="dk2"/>
            </a:solidFill>
            <a:prstDash val="solid"/>
            <a:round/>
            <a:headEnd type="none" w="sm" len="sm"/>
            <a:tailEnd type="none" w="sm" len="sm"/>
          </a:ln>
        </p:spPr>
      </p:cxnSp>
      <p:cxnSp>
        <p:nvCxnSpPr>
          <p:cNvPr id="560" name="Google Shape;560;p31"/>
          <p:cNvCxnSpPr>
            <a:stCxn id="556" idx="3"/>
            <a:endCxn id="557" idx="0"/>
          </p:cNvCxnSpPr>
          <p:nvPr/>
        </p:nvCxnSpPr>
        <p:spPr>
          <a:xfrm>
            <a:off x="6162850" y="1664163"/>
            <a:ext cx="379200" cy="588900"/>
          </a:xfrm>
          <a:prstGeom prst="bentConnector2">
            <a:avLst/>
          </a:prstGeom>
          <a:noFill/>
          <a:ln w="9525" cap="flat" cmpd="sng">
            <a:solidFill>
              <a:schemeClr val="dk2"/>
            </a:solidFill>
            <a:prstDash val="solid"/>
            <a:round/>
            <a:headEnd type="none" w="sm" len="sm"/>
            <a:tailEnd type="none" w="sm" len="sm"/>
          </a:ln>
        </p:spPr>
      </p:cxnSp>
      <p:cxnSp>
        <p:nvCxnSpPr>
          <p:cNvPr id="561" name="Google Shape;561;p31"/>
          <p:cNvCxnSpPr>
            <a:stCxn id="562" idx="3"/>
            <a:endCxn id="558" idx="0"/>
          </p:cNvCxnSpPr>
          <p:nvPr/>
        </p:nvCxnSpPr>
        <p:spPr>
          <a:xfrm>
            <a:off x="7847237" y="3228600"/>
            <a:ext cx="153900" cy="628200"/>
          </a:xfrm>
          <a:prstGeom prst="bentConnector2">
            <a:avLst/>
          </a:prstGeom>
          <a:noFill/>
          <a:ln w="9525" cap="flat" cmpd="sng">
            <a:solidFill>
              <a:schemeClr val="dk2"/>
            </a:solidFill>
            <a:prstDash val="solid"/>
            <a:round/>
            <a:headEnd type="none" w="sm" len="sm"/>
            <a:tailEnd type="none" w="sm" len="sm"/>
          </a:ln>
        </p:spPr>
      </p:cxnSp>
      <p:sp>
        <p:nvSpPr>
          <p:cNvPr id="562" name="Google Shape;562;p31"/>
          <p:cNvSpPr txBox="1"/>
          <p:nvPr/>
        </p:nvSpPr>
        <p:spPr>
          <a:xfrm>
            <a:off x="5236637" y="3102000"/>
            <a:ext cx="2610600" cy="25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Estimated salary &gt;= $159,000</a:t>
            </a:r>
            <a:endParaRPr sz="1500" b="0" i="0" u="none" strike="noStrike" cap="none">
              <a:solidFill>
                <a:srgbClr val="000000"/>
              </a:solidFill>
              <a:latin typeface="Reem Kufi"/>
              <a:ea typeface="Reem Kufi"/>
              <a:cs typeface="Reem Kufi"/>
              <a:sym typeface="Reem Kufi"/>
            </a:endParaRPr>
          </a:p>
        </p:txBody>
      </p:sp>
      <p:sp>
        <p:nvSpPr>
          <p:cNvPr id="563" name="Google Shape;563;p31"/>
          <p:cNvSpPr txBox="1"/>
          <p:nvPr/>
        </p:nvSpPr>
        <p:spPr>
          <a:xfrm>
            <a:off x="6541925" y="1730488"/>
            <a:ext cx="451500" cy="4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No</a:t>
            </a:r>
            <a:endParaRPr sz="1500" b="0" i="0" u="none" strike="noStrike" cap="none">
              <a:solidFill>
                <a:srgbClr val="000000"/>
              </a:solidFill>
              <a:latin typeface="Reem Kufi"/>
              <a:ea typeface="Reem Kufi"/>
              <a:cs typeface="Reem Kufi"/>
              <a:sym typeface="Reem Kufi"/>
            </a:endParaRPr>
          </a:p>
        </p:txBody>
      </p:sp>
      <p:sp>
        <p:nvSpPr>
          <p:cNvPr id="564" name="Google Shape;564;p31"/>
          <p:cNvSpPr txBox="1"/>
          <p:nvPr/>
        </p:nvSpPr>
        <p:spPr>
          <a:xfrm>
            <a:off x="8001138" y="3383400"/>
            <a:ext cx="4515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No</a:t>
            </a:r>
            <a:endParaRPr sz="1400" b="0" i="0" u="none" strike="noStrike" cap="none">
              <a:solidFill>
                <a:srgbClr val="000000"/>
              </a:solidFill>
              <a:latin typeface="Reem Kufi"/>
              <a:ea typeface="Reem Kufi"/>
              <a:cs typeface="Reem Kufi"/>
              <a:sym typeface="Reem Kufi"/>
            </a:endParaRPr>
          </a:p>
        </p:txBody>
      </p:sp>
      <p:sp>
        <p:nvSpPr>
          <p:cNvPr id="565" name="Google Shape;565;p31"/>
          <p:cNvSpPr/>
          <p:nvPr/>
        </p:nvSpPr>
        <p:spPr>
          <a:xfrm>
            <a:off x="7126275" y="765600"/>
            <a:ext cx="1614000" cy="732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eem Kufi"/>
                <a:ea typeface="Reem Kufi"/>
                <a:cs typeface="Reem Kufi"/>
                <a:sym typeface="Reem Kufi"/>
              </a:rPr>
              <a:t>Legend</a:t>
            </a:r>
            <a:endParaRPr sz="1400" b="1"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NC: No churn</a:t>
            </a:r>
            <a:endParaRPr sz="14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eem Kufi"/>
                <a:ea typeface="Reem Kufi"/>
                <a:cs typeface="Reem Kufi"/>
                <a:sym typeface="Reem Kufi"/>
              </a:rPr>
              <a:t>C: Churn</a:t>
            </a:r>
            <a:endParaRPr sz="1400" b="0" i="0" u="none" strike="noStrike" cap="none">
              <a:solidFill>
                <a:srgbClr val="000000"/>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9EAD3"/>
              </a:highlight>
              <a:latin typeface="Arial"/>
              <a:ea typeface="Arial"/>
              <a:cs typeface="Arial"/>
              <a:sym typeface="Arial"/>
            </a:endParaRPr>
          </a:p>
        </p:txBody>
      </p:sp>
      <p:cxnSp>
        <p:nvCxnSpPr>
          <p:cNvPr id="566" name="Google Shape;566;p31"/>
          <p:cNvCxnSpPr>
            <a:stCxn id="557" idx="2"/>
            <a:endCxn id="562" idx="0"/>
          </p:cNvCxnSpPr>
          <p:nvPr/>
        </p:nvCxnSpPr>
        <p:spPr>
          <a:xfrm>
            <a:off x="6541925" y="2906800"/>
            <a:ext cx="0" cy="195300"/>
          </a:xfrm>
          <a:prstGeom prst="straightConnector1">
            <a:avLst/>
          </a:prstGeom>
          <a:noFill/>
          <a:ln w="9525" cap="flat" cmpd="sng">
            <a:solidFill>
              <a:schemeClr val="dk2"/>
            </a:solidFill>
            <a:prstDash val="solid"/>
            <a:round/>
            <a:headEnd type="none" w="sm" len="sm"/>
            <a:tailEnd type="none" w="sm" len="sm"/>
          </a:ln>
        </p:spPr>
      </p:cxnSp>
      <p:sp>
        <p:nvSpPr>
          <p:cNvPr id="567" name="Google Shape;567;p31"/>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CART</a:t>
            </a:r>
            <a:endParaRPr b="1"/>
          </a:p>
        </p:txBody>
      </p:sp>
      <p:sp>
        <p:nvSpPr>
          <p:cNvPr id="568" name="Google Shape;568;p31"/>
          <p:cNvSpPr/>
          <p:nvPr/>
        </p:nvSpPr>
        <p:spPr>
          <a:xfrm>
            <a:off x="7068600" y="3761100"/>
            <a:ext cx="1923600" cy="99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1"/>
          <p:cNvSpPr txBox="1"/>
          <p:nvPr/>
        </p:nvSpPr>
        <p:spPr>
          <a:xfrm>
            <a:off x="3718325" y="3755825"/>
            <a:ext cx="2325300" cy="47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eem Kufi"/>
                <a:ea typeface="Reem Kufi"/>
                <a:cs typeface="Reem Kufi"/>
                <a:sym typeface="Reem Kufi"/>
              </a:rPr>
              <a:t>102/143 = 71% accuracy</a:t>
            </a:r>
            <a:endParaRPr sz="1700" b="0" i="0" u="none" strike="noStrike" cap="none">
              <a:solidFill>
                <a:srgbClr val="000000"/>
              </a:solidFill>
              <a:latin typeface="Reem Kufi"/>
              <a:ea typeface="Reem Kufi"/>
              <a:cs typeface="Reem Kufi"/>
              <a:sym typeface="Reem Kufi"/>
            </a:endParaRPr>
          </a:p>
        </p:txBody>
      </p:sp>
      <p:cxnSp>
        <p:nvCxnSpPr>
          <p:cNvPr id="570" name="Google Shape;570;p31"/>
          <p:cNvCxnSpPr>
            <a:endCxn id="569" idx="3"/>
          </p:cNvCxnSpPr>
          <p:nvPr/>
        </p:nvCxnSpPr>
        <p:spPr>
          <a:xfrm rot="10800000">
            <a:off x="6043625" y="3993125"/>
            <a:ext cx="1382700" cy="162300"/>
          </a:xfrm>
          <a:prstGeom prst="straightConnector1">
            <a:avLst/>
          </a:prstGeom>
          <a:noFill/>
          <a:ln w="9525" cap="flat" cmpd="sng">
            <a:solidFill>
              <a:srgbClr val="000000"/>
            </a:solidFill>
            <a:prstDash val="solid"/>
            <a:round/>
            <a:headEnd type="none" w="sm" len="sm"/>
            <a:tailEnd type="none" w="sm" len="sm"/>
          </a:ln>
        </p:spPr>
      </p:cxnSp>
      <p:pic>
        <p:nvPicPr>
          <p:cNvPr id="571" name="Google Shape;571;p31"/>
          <p:cNvPicPr preferRelativeResize="0"/>
          <p:nvPr/>
        </p:nvPicPr>
        <p:blipFill rotWithShape="1">
          <a:blip r:embed="rId3">
            <a:alphaModFix/>
          </a:blip>
          <a:srcRect/>
          <a:stretch/>
        </p:blipFill>
        <p:spPr>
          <a:xfrm>
            <a:off x="76200" y="4757150"/>
            <a:ext cx="8998275" cy="342450"/>
          </a:xfrm>
          <a:prstGeom prst="rect">
            <a:avLst/>
          </a:prstGeom>
          <a:noFill/>
          <a:ln>
            <a:noFill/>
          </a:ln>
        </p:spPr>
      </p:pic>
      <p:sp>
        <p:nvSpPr>
          <p:cNvPr id="572" name="Google Shape;572;p31"/>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2"/>
          <p:cNvSpPr txBox="1">
            <a:spLocks noGrp="1"/>
          </p:cNvSpPr>
          <p:nvPr>
            <p:ph type="subTitle" idx="1"/>
          </p:nvPr>
        </p:nvSpPr>
        <p:spPr>
          <a:xfrm>
            <a:off x="446475" y="1124500"/>
            <a:ext cx="2248200" cy="10659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900">
                <a:solidFill>
                  <a:schemeClr val="dk1"/>
                </a:solidFill>
                <a:latin typeface="Reem Kufi"/>
                <a:ea typeface="Reem Kufi"/>
                <a:cs typeface="Reem Kufi"/>
                <a:sym typeface="Reem Kufi"/>
              </a:rPr>
              <a:t>Model predicted Emerging Market Funds investment </a:t>
            </a:r>
            <a:endParaRPr sz="1900">
              <a:solidFill>
                <a:schemeClr val="dk1"/>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200"/>
          </a:p>
        </p:txBody>
      </p:sp>
      <p:sp>
        <p:nvSpPr>
          <p:cNvPr id="578" name="Google Shape;578;p32"/>
          <p:cNvSpPr txBox="1">
            <a:spLocks noGrp="1"/>
          </p:cNvSpPr>
          <p:nvPr>
            <p:ph type="subTitle" idx="1"/>
          </p:nvPr>
        </p:nvSpPr>
        <p:spPr>
          <a:xfrm>
            <a:off x="2836125" y="1313050"/>
            <a:ext cx="622500" cy="68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3000">
                <a:solidFill>
                  <a:schemeClr val="dk1"/>
                </a:solidFill>
                <a:latin typeface="Reem Kufi"/>
                <a:ea typeface="Reem Kufi"/>
                <a:cs typeface="Reem Kufi"/>
                <a:sym typeface="Reem Kufi"/>
              </a:rPr>
              <a:t> = </a:t>
            </a:r>
            <a:endParaRPr sz="3000"/>
          </a:p>
        </p:txBody>
      </p:sp>
      <p:sp>
        <p:nvSpPr>
          <p:cNvPr id="579" name="Google Shape;579;p32"/>
          <p:cNvSpPr txBox="1">
            <a:spLocks noGrp="1"/>
          </p:cNvSpPr>
          <p:nvPr>
            <p:ph type="subTitle" idx="1"/>
          </p:nvPr>
        </p:nvSpPr>
        <p:spPr>
          <a:xfrm>
            <a:off x="3600075" y="1347988"/>
            <a:ext cx="5028900" cy="618900"/>
          </a:xfrm>
          <a:prstGeom prst="rect">
            <a:avLst/>
          </a:prstGeom>
          <a:solidFill>
            <a:schemeClr val="lt2"/>
          </a:solid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 sz="3000">
                <a:solidFill>
                  <a:schemeClr val="dk1"/>
                </a:solidFill>
                <a:latin typeface="Reem Kufi"/>
                <a:ea typeface="Reem Kufi"/>
                <a:cs typeface="Reem Kufi"/>
                <a:sym typeface="Reem Kufi"/>
              </a:rPr>
              <a:t>$7429.80  +  $7040.60 x Male</a:t>
            </a:r>
            <a:endParaRPr sz="3000">
              <a:solidFill>
                <a:schemeClr val="dk1"/>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200"/>
          </a:p>
        </p:txBody>
      </p:sp>
      <p:sp>
        <p:nvSpPr>
          <p:cNvPr id="580" name="Google Shape;580;p32"/>
          <p:cNvSpPr txBox="1">
            <a:spLocks noGrp="1"/>
          </p:cNvSpPr>
          <p:nvPr>
            <p:ph type="subTitle" idx="1"/>
          </p:nvPr>
        </p:nvSpPr>
        <p:spPr>
          <a:xfrm>
            <a:off x="1910625" y="3828725"/>
            <a:ext cx="1548000" cy="78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2300">
                <a:solidFill>
                  <a:schemeClr val="dk1"/>
                </a:solidFill>
                <a:latin typeface="Reem Kufi"/>
                <a:ea typeface="Reem Kufi"/>
                <a:cs typeface="Reem Kufi"/>
                <a:sym typeface="Reem Kufi"/>
              </a:rPr>
              <a:t>Female</a:t>
            </a:r>
            <a:endParaRPr sz="2300">
              <a:solidFill>
                <a:schemeClr val="dk1"/>
              </a:solidFill>
              <a:latin typeface="Reem Kufi"/>
              <a:ea typeface="Reem Kufi"/>
              <a:cs typeface="Reem Kufi"/>
              <a:sym typeface="Reem Kufi"/>
            </a:endParaRPr>
          </a:p>
          <a:p>
            <a:pPr marL="0" lvl="0" indent="0" algn="ctr" rtl="0">
              <a:lnSpc>
                <a:spcPct val="100000"/>
              </a:lnSpc>
              <a:spcBef>
                <a:spcPts val="1200"/>
              </a:spcBef>
              <a:spcAft>
                <a:spcPts val="0"/>
              </a:spcAft>
              <a:buSzPts val="1800"/>
              <a:buNone/>
            </a:pPr>
            <a:r>
              <a:rPr lang="en" sz="2300">
                <a:solidFill>
                  <a:schemeClr val="dk1"/>
                </a:solidFill>
                <a:latin typeface="Reem Kufi"/>
                <a:ea typeface="Reem Kufi"/>
                <a:cs typeface="Reem Kufi"/>
                <a:sym typeface="Reem Kufi"/>
              </a:rPr>
              <a:t>$7429.80</a:t>
            </a:r>
            <a:endParaRPr sz="2300">
              <a:solidFill>
                <a:schemeClr val="dk1"/>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700">
              <a:latin typeface="Reem Kufi"/>
              <a:ea typeface="Reem Kufi"/>
              <a:cs typeface="Reem Kufi"/>
              <a:sym typeface="Reem Kufi"/>
            </a:endParaRPr>
          </a:p>
        </p:txBody>
      </p:sp>
      <p:sp>
        <p:nvSpPr>
          <p:cNvPr id="581" name="Google Shape;581;p32"/>
          <p:cNvSpPr txBox="1">
            <a:spLocks noGrp="1"/>
          </p:cNvSpPr>
          <p:nvPr>
            <p:ph type="subTitle" idx="1"/>
          </p:nvPr>
        </p:nvSpPr>
        <p:spPr>
          <a:xfrm>
            <a:off x="5543000" y="3774300"/>
            <a:ext cx="1697700" cy="78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2300">
                <a:solidFill>
                  <a:schemeClr val="dk1"/>
                </a:solidFill>
                <a:latin typeface="Reem Kufi"/>
                <a:ea typeface="Reem Kufi"/>
                <a:cs typeface="Reem Kufi"/>
                <a:sym typeface="Reem Kufi"/>
              </a:rPr>
              <a:t>Male</a:t>
            </a:r>
            <a:endParaRPr sz="2300">
              <a:solidFill>
                <a:schemeClr val="dk1"/>
              </a:solidFill>
              <a:latin typeface="Reem Kufi"/>
              <a:ea typeface="Reem Kufi"/>
              <a:cs typeface="Reem Kufi"/>
              <a:sym typeface="Reem Kufi"/>
            </a:endParaRPr>
          </a:p>
          <a:p>
            <a:pPr marL="0" lvl="0" indent="0" algn="ctr" rtl="0">
              <a:lnSpc>
                <a:spcPct val="100000"/>
              </a:lnSpc>
              <a:spcBef>
                <a:spcPts val="1200"/>
              </a:spcBef>
              <a:spcAft>
                <a:spcPts val="0"/>
              </a:spcAft>
              <a:buSzPts val="1800"/>
              <a:buNone/>
            </a:pPr>
            <a:r>
              <a:rPr lang="en" sz="2300">
                <a:solidFill>
                  <a:schemeClr val="dk1"/>
                </a:solidFill>
                <a:latin typeface="Reem Kufi"/>
                <a:ea typeface="Reem Kufi"/>
                <a:cs typeface="Reem Kufi"/>
                <a:sym typeface="Reem Kufi"/>
              </a:rPr>
              <a:t>$14770.40</a:t>
            </a:r>
            <a:endParaRPr sz="2300">
              <a:solidFill>
                <a:schemeClr val="dk1"/>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200"/>
          </a:p>
        </p:txBody>
      </p:sp>
      <p:sp>
        <p:nvSpPr>
          <p:cNvPr id="582" name="Google Shape;582;p32"/>
          <p:cNvSpPr txBox="1">
            <a:spLocks noGrp="1"/>
          </p:cNvSpPr>
          <p:nvPr>
            <p:ph type="title"/>
          </p:nvPr>
        </p:nvSpPr>
        <p:spPr>
          <a:xfrm>
            <a:off x="1667900" y="374450"/>
            <a:ext cx="497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Linear Regression Model</a:t>
            </a:r>
            <a:endParaRPr b="1"/>
          </a:p>
        </p:txBody>
      </p:sp>
      <p:pic>
        <p:nvPicPr>
          <p:cNvPr id="583" name="Google Shape;583;p32"/>
          <p:cNvPicPr preferRelativeResize="0"/>
          <p:nvPr/>
        </p:nvPicPr>
        <p:blipFill rotWithShape="1">
          <a:blip r:embed="rId3">
            <a:alphaModFix/>
          </a:blip>
          <a:srcRect/>
          <a:stretch/>
        </p:blipFill>
        <p:spPr>
          <a:xfrm>
            <a:off x="1943913" y="2222197"/>
            <a:ext cx="1481425" cy="1481425"/>
          </a:xfrm>
          <a:prstGeom prst="rect">
            <a:avLst/>
          </a:prstGeom>
          <a:noFill/>
          <a:ln>
            <a:noFill/>
          </a:ln>
        </p:spPr>
      </p:pic>
      <p:pic>
        <p:nvPicPr>
          <p:cNvPr id="584" name="Google Shape;584;p32"/>
          <p:cNvPicPr preferRelativeResize="0"/>
          <p:nvPr/>
        </p:nvPicPr>
        <p:blipFill rotWithShape="1">
          <a:blip r:embed="rId4">
            <a:alphaModFix/>
          </a:blip>
          <a:srcRect/>
          <a:stretch/>
        </p:blipFill>
        <p:spPr>
          <a:xfrm>
            <a:off x="5673950" y="2267813"/>
            <a:ext cx="1435800" cy="1435800"/>
          </a:xfrm>
          <a:prstGeom prst="rect">
            <a:avLst/>
          </a:prstGeom>
          <a:noFill/>
          <a:ln>
            <a:noFill/>
          </a:ln>
        </p:spPr>
      </p:pic>
      <p:pic>
        <p:nvPicPr>
          <p:cNvPr id="585" name="Google Shape;585;p32"/>
          <p:cNvPicPr preferRelativeResize="0"/>
          <p:nvPr/>
        </p:nvPicPr>
        <p:blipFill rotWithShape="1">
          <a:blip r:embed="rId5">
            <a:alphaModFix/>
          </a:blip>
          <a:srcRect/>
          <a:stretch/>
        </p:blipFill>
        <p:spPr>
          <a:xfrm>
            <a:off x="123813" y="4765825"/>
            <a:ext cx="8896387" cy="332575"/>
          </a:xfrm>
          <a:prstGeom prst="rect">
            <a:avLst/>
          </a:prstGeom>
          <a:noFill/>
          <a:ln>
            <a:noFill/>
          </a:ln>
        </p:spPr>
      </p:pic>
      <p:sp>
        <p:nvSpPr>
          <p:cNvPr id="586" name="Google Shape;586;p32"/>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p:cTn id="7" dur="1000"/>
                                        <p:tgtEl>
                                          <p:spTgt spid="580"/>
                                        </p:tgtEl>
                                      </p:cBhvr>
                                    </p:animEffect>
                                  </p:childTnLst>
                                </p:cTn>
                              </p:par>
                              <p:par>
                                <p:cTn id="8" presetID="10" presetClass="entr" presetSubtype="0" fill="hold" nodeType="withEffect">
                                  <p:stCondLst>
                                    <p:cond delay="0"/>
                                  </p:stCondLst>
                                  <p:childTnLst>
                                    <p:set>
                                      <p:cBhvr>
                                        <p:cTn id="9" dur="1" fill="hold">
                                          <p:stCondLst>
                                            <p:cond delay="0"/>
                                          </p:stCondLst>
                                        </p:cTn>
                                        <p:tgtEl>
                                          <p:spTgt spid="583"/>
                                        </p:tgtEl>
                                        <p:attrNameLst>
                                          <p:attrName>style.visibility</p:attrName>
                                        </p:attrNameLst>
                                      </p:cBhvr>
                                      <p:to>
                                        <p:strVal val="visible"/>
                                      </p:to>
                                    </p:set>
                                    <p:animEffect transition="in" filter="fade">
                                      <p:cBhvr>
                                        <p:cTn id="10" dur="1000"/>
                                        <p:tgtEl>
                                          <p:spTgt spid="5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1"/>
                                        </p:tgtEl>
                                        <p:attrNameLst>
                                          <p:attrName>style.visibility</p:attrName>
                                        </p:attrNameLst>
                                      </p:cBhvr>
                                      <p:to>
                                        <p:strVal val="visible"/>
                                      </p:to>
                                    </p:set>
                                    <p:animEffect transition="in" filter="fade">
                                      <p:cBhvr>
                                        <p:cTn id="15" dur="1000"/>
                                        <p:tgtEl>
                                          <p:spTgt spid="581"/>
                                        </p:tgtEl>
                                      </p:cBhvr>
                                    </p:animEffect>
                                  </p:childTnLst>
                                </p:cTn>
                              </p:par>
                              <p:par>
                                <p:cTn id="16" presetID="10" presetClass="entr" presetSubtype="0" fill="hold" nodeType="withEffect">
                                  <p:stCondLst>
                                    <p:cond delay="0"/>
                                  </p:stCondLst>
                                  <p:childTnLst>
                                    <p:set>
                                      <p:cBhvr>
                                        <p:cTn id="17" dur="1" fill="hold">
                                          <p:stCondLst>
                                            <p:cond delay="0"/>
                                          </p:stCondLst>
                                        </p:cTn>
                                        <p:tgtEl>
                                          <p:spTgt spid="584"/>
                                        </p:tgtEl>
                                        <p:attrNameLst>
                                          <p:attrName>style.visibility</p:attrName>
                                        </p:attrNameLst>
                                      </p:cBhvr>
                                      <p:to>
                                        <p:strVal val="visible"/>
                                      </p:to>
                                    </p:set>
                                    <p:animEffect transition="in" filter="fade">
                                      <p:cBhvr>
                                        <p:cTn id="18"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33"/>
          <p:cNvPicPr preferRelativeResize="0"/>
          <p:nvPr/>
        </p:nvPicPr>
        <p:blipFill rotWithShape="1">
          <a:blip r:embed="rId3">
            <a:alphaModFix/>
          </a:blip>
          <a:srcRect/>
          <a:stretch/>
        </p:blipFill>
        <p:spPr>
          <a:xfrm>
            <a:off x="1695725" y="878525"/>
            <a:ext cx="5467999" cy="3514875"/>
          </a:xfrm>
          <a:prstGeom prst="rect">
            <a:avLst/>
          </a:prstGeom>
          <a:noFill/>
          <a:ln>
            <a:noFill/>
          </a:ln>
        </p:spPr>
      </p:pic>
      <p:sp>
        <p:nvSpPr>
          <p:cNvPr id="592" name="Google Shape;592;p33"/>
          <p:cNvSpPr txBox="1">
            <a:spLocks noGrp="1"/>
          </p:cNvSpPr>
          <p:nvPr>
            <p:ph type="title"/>
          </p:nvPr>
        </p:nvSpPr>
        <p:spPr>
          <a:xfrm>
            <a:off x="1667900" y="374450"/>
            <a:ext cx="497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Linear Regression Model</a:t>
            </a:r>
            <a:endParaRPr b="1"/>
          </a:p>
        </p:txBody>
      </p:sp>
      <p:pic>
        <p:nvPicPr>
          <p:cNvPr id="593" name="Google Shape;593;p33"/>
          <p:cNvPicPr preferRelativeResize="0"/>
          <p:nvPr/>
        </p:nvPicPr>
        <p:blipFill rotWithShape="1">
          <a:blip r:embed="rId4">
            <a:alphaModFix/>
          </a:blip>
          <a:srcRect/>
          <a:stretch/>
        </p:blipFill>
        <p:spPr>
          <a:xfrm>
            <a:off x="123813" y="4765825"/>
            <a:ext cx="8896387" cy="332575"/>
          </a:xfrm>
          <a:prstGeom prst="rect">
            <a:avLst/>
          </a:prstGeom>
          <a:noFill/>
          <a:ln>
            <a:noFill/>
          </a:ln>
        </p:spPr>
      </p:pic>
      <p:sp>
        <p:nvSpPr>
          <p:cNvPr id="594" name="Google Shape;594;p33"/>
          <p:cNvSpPr txBox="1"/>
          <p:nvPr/>
        </p:nvSpPr>
        <p:spPr>
          <a:xfrm>
            <a:off x="2975850" y="4393400"/>
            <a:ext cx="963300" cy="3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Female</a:t>
            </a:r>
            <a:endParaRPr sz="1500" b="0" i="0" u="none" strike="noStrike" cap="none">
              <a:solidFill>
                <a:srgbClr val="000000"/>
              </a:solidFill>
              <a:latin typeface="Reem Kufi"/>
              <a:ea typeface="Reem Kufi"/>
              <a:cs typeface="Reem Kufi"/>
              <a:sym typeface="Reem Kufi"/>
            </a:endParaRPr>
          </a:p>
        </p:txBody>
      </p:sp>
      <p:sp>
        <p:nvSpPr>
          <p:cNvPr id="595" name="Google Shape;595;p33"/>
          <p:cNvSpPr txBox="1"/>
          <p:nvPr/>
        </p:nvSpPr>
        <p:spPr>
          <a:xfrm>
            <a:off x="5436425" y="4393400"/>
            <a:ext cx="6501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Male</a:t>
            </a:r>
            <a:endParaRPr sz="1500" b="0" i="0" u="none" strike="noStrike" cap="none">
              <a:solidFill>
                <a:srgbClr val="000000"/>
              </a:solidFill>
              <a:latin typeface="Reem Kufi"/>
              <a:ea typeface="Reem Kufi"/>
              <a:cs typeface="Reem Kufi"/>
              <a:sym typeface="Reem Kufi"/>
            </a:endParaRPr>
          </a:p>
        </p:txBody>
      </p:sp>
      <p:sp>
        <p:nvSpPr>
          <p:cNvPr id="596" name="Google Shape;596;p33"/>
          <p:cNvSpPr txBox="1"/>
          <p:nvPr/>
        </p:nvSpPr>
        <p:spPr>
          <a:xfrm>
            <a:off x="558425" y="2219450"/>
            <a:ext cx="1188300" cy="9726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Reem Kufi"/>
                <a:ea typeface="Reem Kufi"/>
                <a:cs typeface="Reem Kufi"/>
                <a:sym typeface="Reem Kufi"/>
              </a:rPr>
              <a:t>EMF investment amount ($)</a:t>
            </a:r>
            <a:endParaRPr sz="1500" b="0" i="0" u="none" strike="noStrike" cap="none">
              <a:solidFill>
                <a:srgbClr val="000000"/>
              </a:solidFill>
              <a:latin typeface="Reem Kufi"/>
              <a:ea typeface="Reem Kufi"/>
              <a:cs typeface="Reem Kufi"/>
              <a:sym typeface="Reem Kufi"/>
            </a:endParaRPr>
          </a:p>
        </p:txBody>
      </p:sp>
      <p:cxnSp>
        <p:nvCxnSpPr>
          <p:cNvPr id="597" name="Google Shape;597;p33"/>
          <p:cNvCxnSpPr/>
          <p:nvPr/>
        </p:nvCxnSpPr>
        <p:spPr>
          <a:xfrm rot="10800000" flipH="1">
            <a:off x="2464600" y="3596250"/>
            <a:ext cx="1834500" cy="4200"/>
          </a:xfrm>
          <a:prstGeom prst="straightConnector1">
            <a:avLst/>
          </a:prstGeom>
          <a:noFill/>
          <a:ln w="38100" cap="flat" cmpd="sng">
            <a:solidFill>
              <a:srgbClr val="FF0000"/>
            </a:solidFill>
            <a:prstDash val="dash"/>
            <a:round/>
            <a:headEnd type="none" w="sm" len="sm"/>
            <a:tailEnd type="none" w="sm" len="sm"/>
          </a:ln>
        </p:spPr>
      </p:cxnSp>
      <p:sp>
        <p:nvSpPr>
          <p:cNvPr id="598" name="Google Shape;598;p33"/>
          <p:cNvSpPr txBox="1">
            <a:spLocks noGrp="1"/>
          </p:cNvSpPr>
          <p:nvPr>
            <p:ph type="subTitle" idx="1"/>
          </p:nvPr>
        </p:nvSpPr>
        <p:spPr>
          <a:xfrm>
            <a:off x="4299125" y="3405713"/>
            <a:ext cx="113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solidFill>
                  <a:srgbClr val="FF0000"/>
                </a:solidFill>
                <a:latin typeface="Reem Kufi"/>
                <a:ea typeface="Reem Kufi"/>
                <a:cs typeface="Reem Kufi"/>
                <a:sym typeface="Reem Kufi"/>
              </a:rPr>
              <a:t>$7429.80</a:t>
            </a:r>
            <a:endParaRPr sz="1700">
              <a:solidFill>
                <a:srgbClr val="FF0000"/>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200"/>
          </a:p>
        </p:txBody>
      </p:sp>
      <p:cxnSp>
        <p:nvCxnSpPr>
          <p:cNvPr id="599" name="Google Shape;599;p33"/>
          <p:cNvCxnSpPr/>
          <p:nvPr/>
        </p:nvCxnSpPr>
        <p:spPr>
          <a:xfrm rot="10800000" flipH="1">
            <a:off x="4878100" y="2486150"/>
            <a:ext cx="1808400" cy="3600"/>
          </a:xfrm>
          <a:prstGeom prst="straightConnector1">
            <a:avLst/>
          </a:prstGeom>
          <a:noFill/>
          <a:ln w="38100" cap="flat" cmpd="sng">
            <a:solidFill>
              <a:srgbClr val="0000FF"/>
            </a:solidFill>
            <a:prstDash val="dash"/>
            <a:round/>
            <a:headEnd type="none" w="sm" len="sm"/>
            <a:tailEnd type="none" w="sm" len="sm"/>
          </a:ln>
        </p:spPr>
      </p:cxnSp>
      <p:sp>
        <p:nvSpPr>
          <p:cNvPr id="600" name="Google Shape;600;p33"/>
          <p:cNvSpPr txBox="1">
            <a:spLocks noGrp="1"/>
          </p:cNvSpPr>
          <p:nvPr>
            <p:ph type="subTitle" idx="1"/>
          </p:nvPr>
        </p:nvSpPr>
        <p:spPr>
          <a:xfrm>
            <a:off x="6686500" y="2219450"/>
            <a:ext cx="1349700" cy="53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700">
                <a:solidFill>
                  <a:srgbClr val="0000FF"/>
                </a:solidFill>
                <a:latin typeface="Reem Kufi"/>
                <a:ea typeface="Reem Kufi"/>
                <a:cs typeface="Reem Kufi"/>
                <a:sym typeface="Reem Kufi"/>
              </a:rPr>
              <a:t>$14770.40</a:t>
            </a:r>
            <a:endParaRPr sz="1700">
              <a:solidFill>
                <a:srgbClr val="0000FF"/>
              </a:solidFill>
              <a:latin typeface="Reem Kufi"/>
              <a:ea typeface="Reem Kufi"/>
              <a:cs typeface="Reem Kufi"/>
              <a:sym typeface="Reem Kufi"/>
            </a:endParaRPr>
          </a:p>
          <a:p>
            <a:pPr marL="457200" lvl="0" indent="0" algn="l" rtl="0">
              <a:lnSpc>
                <a:spcPct val="100000"/>
              </a:lnSpc>
              <a:spcBef>
                <a:spcPts val="1200"/>
              </a:spcBef>
              <a:spcAft>
                <a:spcPts val="1600"/>
              </a:spcAft>
              <a:buSzPts val="1800"/>
              <a:buNone/>
            </a:pPr>
            <a:endParaRPr sz="100"/>
          </a:p>
        </p:txBody>
      </p:sp>
      <p:sp>
        <p:nvSpPr>
          <p:cNvPr id="601" name="Google Shape;601;p33"/>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Shaun</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4"/>
          <p:cNvSpPr txBox="1">
            <a:spLocks noGrp="1"/>
          </p:cNvSpPr>
          <p:nvPr>
            <p:ph type="title"/>
          </p:nvPr>
        </p:nvSpPr>
        <p:spPr>
          <a:xfrm>
            <a:off x="3781075" y="1635450"/>
            <a:ext cx="1714500" cy="97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04</a:t>
            </a:r>
            <a:endParaRPr/>
          </a:p>
        </p:txBody>
      </p:sp>
      <p:sp>
        <p:nvSpPr>
          <p:cNvPr id="607" name="Google Shape;607;p34"/>
          <p:cNvSpPr txBox="1">
            <a:spLocks noGrp="1"/>
          </p:cNvSpPr>
          <p:nvPr>
            <p:ph type="title" idx="2"/>
          </p:nvPr>
        </p:nvSpPr>
        <p:spPr>
          <a:xfrm>
            <a:off x="-159800" y="2406625"/>
            <a:ext cx="9438300" cy="609600"/>
          </a:xfrm>
          <a:prstGeom prst="rect">
            <a:avLst/>
          </a:prstGeom>
          <a:noFill/>
          <a:ln>
            <a:noFill/>
          </a:ln>
        </p:spPr>
        <p:txBody>
          <a:bodyPr spcFirstLastPara="1" wrap="square" lIns="91425" tIns="91425" rIns="83775" bIns="91425" anchor="t" anchorCtr="0">
            <a:noAutofit/>
          </a:bodyPr>
          <a:lstStyle/>
          <a:p>
            <a:pPr marL="0" lvl="0" indent="0" algn="ctr" rtl="0">
              <a:lnSpc>
                <a:spcPct val="100000"/>
              </a:lnSpc>
              <a:spcBef>
                <a:spcPts val="0"/>
              </a:spcBef>
              <a:spcAft>
                <a:spcPts val="0"/>
              </a:spcAft>
              <a:buSzPts val="3000"/>
              <a:buNone/>
            </a:pPr>
            <a:r>
              <a:rPr lang="en"/>
              <a:t>CONCLUSION</a:t>
            </a:r>
            <a:endParaRPr>
              <a:solidFill>
                <a:schemeClr val="lt2"/>
              </a:solidFill>
            </a:endParaRPr>
          </a:p>
        </p:txBody>
      </p:sp>
      <p:sp>
        <p:nvSpPr>
          <p:cNvPr id="608" name="Google Shape;608;p34"/>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5"/>
          <p:cNvSpPr txBox="1">
            <a:spLocks noGrp="1"/>
          </p:cNvSpPr>
          <p:nvPr>
            <p:ph type="title"/>
          </p:nvPr>
        </p:nvSpPr>
        <p:spPr>
          <a:xfrm>
            <a:off x="1667900" y="387600"/>
            <a:ext cx="675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Summary</a:t>
            </a:r>
            <a:endParaRPr b="1"/>
          </a:p>
        </p:txBody>
      </p:sp>
      <p:sp>
        <p:nvSpPr>
          <p:cNvPr id="614" name="Google Shape;614;p35"/>
          <p:cNvSpPr txBox="1">
            <a:spLocks noGrp="1"/>
          </p:cNvSpPr>
          <p:nvPr>
            <p:ph type="subTitle" idx="1"/>
          </p:nvPr>
        </p:nvSpPr>
        <p:spPr>
          <a:xfrm>
            <a:off x="522000" y="4192975"/>
            <a:ext cx="8100000" cy="4404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700">
                <a:solidFill>
                  <a:schemeClr val="dk1"/>
                </a:solidFill>
                <a:latin typeface="Reem Kufi"/>
                <a:ea typeface="Reem Kufi"/>
                <a:cs typeface="Reem Kufi"/>
                <a:sym typeface="Reem Kufi"/>
              </a:rPr>
              <a:t>Older clients tend to buy more Gold, while younger clients invest more in ETF Tech. </a:t>
            </a:r>
            <a:endParaRPr sz="1700">
              <a:solidFill>
                <a:schemeClr val="dk1"/>
              </a:solidFill>
              <a:latin typeface="Reem Kufi"/>
              <a:ea typeface="Reem Kufi"/>
              <a:cs typeface="Reem Kufi"/>
              <a:sym typeface="Reem Kufi"/>
            </a:endParaRPr>
          </a:p>
          <a:p>
            <a:pPr marL="45720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0" algn="l" rtl="0">
              <a:lnSpc>
                <a:spcPct val="100000"/>
              </a:lnSpc>
              <a:spcBef>
                <a:spcPts val="0"/>
              </a:spcBef>
              <a:spcAft>
                <a:spcPts val="1600"/>
              </a:spcAft>
              <a:buSzPts val="1800"/>
              <a:buNone/>
            </a:pPr>
            <a:endParaRPr sz="1200"/>
          </a:p>
        </p:txBody>
      </p:sp>
      <p:pic>
        <p:nvPicPr>
          <p:cNvPr id="615" name="Google Shape;615;p35"/>
          <p:cNvPicPr preferRelativeResize="0"/>
          <p:nvPr/>
        </p:nvPicPr>
        <p:blipFill rotWithShape="1">
          <a:blip r:embed="rId3">
            <a:alphaModFix/>
          </a:blip>
          <a:srcRect/>
          <a:stretch/>
        </p:blipFill>
        <p:spPr>
          <a:xfrm>
            <a:off x="5653200" y="1043588"/>
            <a:ext cx="2124176" cy="2991323"/>
          </a:xfrm>
          <a:prstGeom prst="rect">
            <a:avLst/>
          </a:prstGeom>
          <a:noFill/>
          <a:ln>
            <a:noFill/>
          </a:ln>
        </p:spPr>
      </p:pic>
      <p:pic>
        <p:nvPicPr>
          <p:cNvPr id="616" name="Google Shape;616;p35"/>
          <p:cNvPicPr preferRelativeResize="0"/>
          <p:nvPr/>
        </p:nvPicPr>
        <p:blipFill rotWithShape="1">
          <a:blip r:embed="rId4">
            <a:alphaModFix/>
          </a:blip>
          <a:srcRect/>
          <a:stretch/>
        </p:blipFill>
        <p:spPr>
          <a:xfrm>
            <a:off x="1229775" y="1037925"/>
            <a:ext cx="2174902" cy="2996976"/>
          </a:xfrm>
          <a:prstGeom prst="rect">
            <a:avLst/>
          </a:prstGeom>
          <a:noFill/>
          <a:ln>
            <a:noFill/>
          </a:ln>
        </p:spPr>
      </p:pic>
      <p:pic>
        <p:nvPicPr>
          <p:cNvPr id="617" name="Google Shape;617;p35"/>
          <p:cNvPicPr preferRelativeResize="0"/>
          <p:nvPr/>
        </p:nvPicPr>
        <p:blipFill rotWithShape="1">
          <a:blip r:embed="rId5">
            <a:alphaModFix/>
          </a:blip>
          <a:srcRect/>
          <a:stretch/>
        </p:blipFill>
        <p:spPr>
          <a:xfrm>
            <a:off x="76200" y="4791450"/>
            <a:ext cx="8991600" cy="277114"/>
          </a:xfrm>
          <a:prstGeom prst="rect">
            <a:avLst/>
          </a:prstGeom>
          <a:noFill/>
          <a:ln>
            <a:noFill/>
          </a:ln>
        </p:spPr>
      </p:pic>
      <p:sp>
        <p:nvSpPr>
          <p:cNvPr id="618" name="Google Shape;618;p35"/>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6"/>
          <p:cNvSpPr txBox="1">
            <a:spLocks noGrp="1"/>
          </p:cNvSpPr>
          <p:nvPr>
            <p:ph type="title"/>
          </p:nvPr>
        </p:nvSpPr>
        <p:spPr>
          <a:xfrm>
            <a:off x="1667900" y="387600"/>
            <a:ext cx="675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Summary</a:t>
            </a:r>
            <a:endParaRPr b="1"/>
          </a:p>
        </p:txBody>
      </p:sp>
      <p:sp>
        <p:nvSpPr>
          <p:cNvPr id="624" name="Google Shape;624;p36"/>
          <p:cNvSpPr txBox="1">
            <a:spLocks noGrp="1"/>
          </p:cNvSpPr>
          <p:nvPr>
            <p:ph type="subTitle" idx="1"/>
          </p:nvPr>
        </p:nvSpPr>
        <p:spPr>
          <a:xfrm>
            <a:off x="327300" y="4216338"/>
            <a:ext cx="8489400" cy="4404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600">
                <a:solidFill>
                  <a:schemeClr val="dk1"/>
                </a:solidFill>
                <a:latin typeface="Reem Kufi"/>
                <a:ea typeface="Reem Kufi"/>
                <a:cs typeface="Reem Kufi"/>
                <a:sym typeface="Reem Kufi"/>
              </a:rPr>
              <a:t>Female clients prefers Corporate Bonds while male clients prefers Emerging Market Funds (EMF).</a:t>
            </a:r>
            <a:endParaRPr sz="1600">
              <a:solidFill>
                <a:schemeClr val="dk1"/>
              </a:solidFill>
              <a:latin typeface="Reem Kufi"/>
              <a:ea typeface="Reem Kufi"/>
              <a:cs typeface="Reem Kufi"/>
              <a:sym typeface="Reem Kufi"/>
            </a:endParaRPr>
          </a:p>
          <a:p>
            <a:pPr marL="45720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0" algn="l" rtl="0">
              <a:lnSpc>
                <a:spcPct val="100000"/>
              </a:lnSpc>
              <a:spcBef>
                <a:spcPts val="0"/>
              </a:spcBef>
              <a:spcAft>
                <a:spcPts val="1600"/>
              </a:spcAft>
              <a:buSzPts val="1800"/>
              <a:buNone/>
            </a:pPr>
            <a:endParaRPr sz="1200"/>
          </a:p>
        </p:txBody>
      </p:sp>
      <p:pic>
        <p:nvPicPr>
          <p:cNvPr id="625" name="Google Shape;625;p36"/>
          <p:cNvPicPr preferRelativeResize="0"/>
          <p:nvPr/>
        </p:nvPicPr>
        <p:blipFill rotWithShape="1">
          <a:blip r:embed="rId3">
            <a:alphaModFix/>
          </a:blip>
          <a:srcRect/>
          <a:stretch/>
        </p:blipFill>
        <p:spPr>
          <a:xfrm>
            <a:off x="5692800" y="1102900"/>
            <a:ext cx="2102260" cy="2978724"/>
          </a:xfrm>
          <a:prstGeom prst="rect">
            <a:avLst/>
          </a:prstGeom>
          <a:noFill/>
          <a:ln>
            <a:noFill/>
          </a:ln>
        </p:spPr>
      </p:pic>
      <p:pic>
        <p:nvPicPr>
          <p:cNvPr id="626" name="Google Shape;626;p36"/>
          <p:cNvPicPr preferRelativeResize="0"/>
          <p:nvPr/>
        </p:nvPicPr>
        <p:blipFill rotWithShape="1">
          <a:blip r:embed="rId4">
            <a:alphaModFix/>
          </a:blip>
          <a:srcRect/>
          <a:stretch/>
        </p:blipFill>
        <p:spPr>
          <a:xfrm>
            <a:off x="1307425" y="1078450"/>
            <a:ext cx="2142500" cy="3019750"/>
          </a:xfrm>
          <a:prstGeom prst="rect">
            <a:avLst/>
          </a:prstGeom>
          <a:noFill/>
          <a:ln>
            <a:noFill/>
          </a:ln>
        </p:spPr>
      </p:pic>
      <p:pic>
        <p:nvPicPr>
          <p:cNvPr id="627" name="Google Shape;627;p36"/>
          <p:cNvPicPr preferRelativeResize="0"/>
          <p:nvPr/>
        </p:nvPicPr>
        <p:blipFill rotWithShape="1">
          <a:blip r:embed="rId5">
            <a:alphaModFix/>
          </a:blip>
          <a:srcRect/>
          <a:stretch/>
        </p:blipFill>
        <p:spPr>
          <a:xfrm>
            <a:off x="76200" y="4791450"/>
            <a:ext cx="8991600" cy="277114"/>
          </a:xfrm>
          <a:prstGeom prst="rect">
            <a:avLst/>
          </a:prstGeom>
          <a:noFill/>
          <a:ln>
            <a:noFill/>
          </a:ln>
        </p:spPr>
      </p:pic>
      <p:sp>
        <p:nvSpPr>
          <p:cNvPr id="628" name="Google Shape;628;p36"/>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7"/>
          <p:cNvSpPr txBox="1">
            <a:spLocks noGrp="1"/>
          </p:cNvSpPr>
          <p:nvPr>
            <p:ph type="title"/>
          </p:nvPr>
        </p:nvSpPr>
        <p:spPr>
          <a:xfrm>
            <a:off x="1667900" y="387600"/>
            <a:ext cx="675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Summary</a:t>
            </a:r>
            <a:endParaRPr b="1"/>
          </a:p>
        </p:txBody>
      </p:sp>
      <p:pic>
        <p:nvPicPr>
          <p:cNvPr id="634" name="Google Shape;634;p37"/>
          <p:cNvPicPr preferRelativeResize="0"/>
          <p:nvPr/>
        </p:nvPicPr>
        <p:blipFill rotWithShape="1">
          <a:blip r:embed="rId3">
            <a:alphaModFix/>
          </a:blip>
          <a:srcRect/>
          <a:stretch/>
        </p:blipFill>
        <p:spPr>
          <a:xfrm>
            <a:off x="1254725" y="996826"/>
            <a:ext cx="2170949" cy="3044875"/>
          </a:xfrm>
          <a:prstGeom prst="rect">
            <a:avLst/>
          </a:prstGeom>
          <a:noFill/>
          <a:ln>
            <a:noFill/>
          </a:ln>
        </p:spPr>
      </p:pic>
      <p:pic>
        <p:nvPicPr>
          <p:cNvPr id="635" name="Google Shape;635;p37"/>
          <p:cNvPicPr preferRelativeResize="0"/>
          <p:nvPr/>
        </p:nvPicPr>
        <p:blipFill rotWithShape="1">
          <a:blip r:embed="rId4">
            <a:alphaModFix/>
          </a:blip>
          <a:srcRect/>
          <a:stretch/>
        </p:blipFill>
        <p:spPr>
          <a:xfrm>
            <a:off x="5697325" y="1004113"/>
            <a:ext cx="2170950" cy="3030304"/>
          </a:xfrm>
          <a:prstGeom prst="rect">
            <a:avLst/>
          </a:prstGeom>
          <a:noFill/>
          <a:ln>
            <a:noFill/>
          </a:ln>
        </p:spPr>
      </p:pic>
      <p:pic>
        <p:nvPicPr>
          <p:cNvPr id="636" name="Google Shape;636;p37"/>
          <p:cNvPicPr preferRelativeResize="0"/>
          <p:nvPr/>
        </p:nvPicPr>
        <p:blipFill rotWithShape="1">
          <a:blip r:embed="rId5">
            <a:alphaModFix/>
          </a:blip>
          <a:srcRect/>
          <a:stretch/>
        </p:blipFill>
        <p:spPr>
          <a:xfrm>
            <a:off x="76200" y="4791450"/>
            <a:ext cx="8991600" cy="277114"/>
          </a:xfrm>
          <a:prstGeom prst="rect">
            <a:avLst/>
          </a:prstGeom>
          <a:noFill/>
          <a:ln>
            <a:noFill/>
          </a:ln>
        </p:spPr>
      </p:pic>
      <p:sp>
        <p:nvSpPr>
          <p:cNvPr id="637" name="Google Shape;637;p37"/>
          <p:cNvSpPr txBox="1">
            <a:spLocks noGrp="1"/>
          </p:cNvSpPr>
          <p:nvPr>
            <p:ph type="subTitle" idx="1"/>
          </p:nvPr>
        </p:nvSpPr>
        <p:spPr>
          <a:xfrm>
            <a:off x="592050" y="4130225"/>
            <a:ext cx="7959900" cy="572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500">
                <a:solidFill>
                  <a:schemeClr val="dk1"/>
                </a:solidFill>
                <a:latin typeface="Reem Kufi"/>
                <a:ea typeface="Reem Kufi"/>
                <a:cs typeface="Reem Kufi"/>
                <a:sym typeface="Reem Kufi"/>
              </a:rPr>
              <a:t>Clients with more dependents invest more in Private Equity (PE), while clients with fewer dependents invest more in Government Bonds. </a:t>
            </a:r>
            <a:endParaRPr sz="1500">
              <a:solidFill>
                <a:schemeClr val="dk1"/>
              </a:solidFill>
              <a:latin typeface="Reem Kufi"/>
              <a:ea typeface="Reem Kufi"/>
              <a:cs typeface="Reem Kufi"/>
              <a:sym typeface="Reem Kufi"/>
            </a:endParaRPr>
          </a:p>
          <a:p>
            <a:pPr marL="0" lvl="0" indent="0" algn="ctr" rtl="0">
              <a:lnSpc>
                <a:spcPct val="100000"/>
              </a:lnSpc>
              <a:spcBef>
                <a:spcPts val="0"/>
              </a:spcBef>
              <a:spcAft>
                <a:spcPts val="0"/>
              </a:spcAft>
              <a:buSzPts val="1800"/>
              <a:buNone/>
            </a:pPr>
            <a:endParaRPr sz="1600">
              <a:solidFill>
                <a:schemeClr val="dk1"/>
              </a:solidFill>
              <a:latin typeface="Reem Kufi"/>
              <a:ea typeface="Reem Kufi"/>
              <a:cs typeface="Reem Kufi"/>
              <a:sym typeface="Reem Kufi"/>
            </a:endParaRPr>
          </a:p>
          <a:p>
            <a:pPr marL="45720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0" algn="l" rtl="0">
              <a:lnSpc>
                <a:spcPct val="100000"/>
              </a:lnSpc>
              <a:spcBef>
                <a:spcPts val="0"/>
              </a:spcBef>
              <a:spcAft>
                <a:spcPts val="1600"/>
              </a:spcAft>
              <a:buSzPts val="1800"/>
              <a:buNone/>
            </a:pPr>
            <a:endParaRPr sz="1200"/>
          </a:p>
        </p:txBody>
      </p:sp>
      <p:sp>
        <p:nvSpPr>
          <p:cNvPr id="638" name="Google Shape;638;p37"/>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38"/>
          <p:cNvPicPr preferRelativeResize="0"/>
          <p:nvPr/>
        </p:nvPicPr>
        <p:blipFill rotWithShape="1">
          <a:blip r:embed="rId3">
            <a:alphaModFix/>
          </a:blip>
          <a:srcRect/>
          <a:stretch/>
        </p:blipFill>
        <p:spPr>
          <a:xfrm>
            <a:off x="3659238" y="1706925"/>
            <a:ext cx="1825524" cy="1825524"/>
          </a:xfrm>
          <a:prstGeom prst="rect">
            <a:avLst/>
          </a:prstGeom>
          <a:noFill/>
          <a:ln>
            <a:noFill/>
          </a:ln>
        </p:spPr>
      </p:pic>
      <p:pic>
        <p:nvPicPr>
          <p:cNvPr id="644" name="Google Shape;644;p38"/>
          <p:cNvPicPr preferRelativeResize="0"/>
          <p:nvPr/>
        </p:nvPicPr>
        <p:blipFill rotWithShape="1">
          <a:blip r:embed="rId4">
            <a:alphaModFix/>
          </a:blip>
          <a:srcRect/>
          <a:stretch/>
        </p:blipFill>
        <p:spPr>
          <a:xfrm>
            <a:off x="6782675" y="947162"/>
            <a:ext cx="1083800" cy="1083800"/>
          </a:xfrm>
          <a:prstGeom prst="rect">
            <a:avLst/>
          </a:prstGeom>
          <a:noFill/>
          <a:ln>
            <a:noFill/>
          </a:ln>
        </p:spPr>
      </p:pic>
      <p:pic>
        <p:nvPicPr>
          <p:cNvPr id="645" name="Google Shape;645;p38"/>
          <p:cNvPicPr preferRelativeResize="0"/>
          <p:nvPr/>
        </p:nvPicPr>
        <p:blipFill rotWithShape="1">
          <a:blip r:embed="rId5">
            <a:alphaModFix/>
          </a:blip>
          <a:srcRect/>
          <a:stretch/>
        </p:blipFill>
        <p:spPr>
          <a:xfrm>
            <a:off x="1128375" y="1050140"/>
            <a:ext cx="1083800" cy="1083800"/>
          </a:xfrm>
          <a:prstGeom prst="rect">
            <a:avLst/>
          </a:prstGeom>
          <a:noFill/>
          <a:ln>
            <a:noFill/>
          </a:ln>
        </p:spPr>
      </p:pic>
      <p:cxnSp>
        <p:nvCxnSpPr>
          <p:cNvPr id="646" name="Google Shape;646;p38"/>
          <p:cNvCxnSpPr/>
          <p:nvPr/>
        </p:nvCxnSpPr>
        <p:spPr>
          <a:xfrm>
            <a:off x="2396975" y="1877625"/>
            <a:ext cx="1164000" cy="578400"/>
          </a:xfrm>
          <a:prstGeom prst="straightConnector1">
            <a:avLst/>
          </a:prstGeom>
          <a:noFill/>
          <a:ln w="9525" cap="flat" cmpd="sng">
            <a:solidFill>
              <a:schemeClr val="dk2"/>
            </a:solidFill>
            <a:prstDash val="solid"/>
            <a:round/>
            <a:headEnd type="none" w="sm" len="sm"/>
            <a:tailEnd type="triangle" w="med" len="med"/>
          </a:ln>
        </p:spPr>
      </p:cxnSp>
      <p:cxnSp>
        <p:nvCxnSpPr>
          <p:cNvPr id="647" name="Google Shape;647;p38"/>
          <p:cNvCxnSpPr/>
          <p:nvPr/>
        </p:nvCxnSpPr>
        <p:spPr>
          <a:xfrm flipH="1">
            <a:off x="5483125" y="1706925"/>
            <a:ext cx="1148400" cy="699900"/>
          </a:xfrm>
          <a:prstGeom prst="straightConnector1">
            <a:avLst/>
          </a:prstGeom>
          <a:noFill/>
          <a:ln w="9525" cap="flat" cmpd="sng">
            <a:solidFill>
              <a:schemeClr val="dk2"/>
            </a:solidFill>
            <a:prstDash val="solid"/>
            <a:round/>
            <a:headEnd type="none" w="sm" len="sm"/>
            <a:tailEnd type="triangle" w="med" len="med"/>
          </a:ln>
        </p:spPr>
      </p:cxnSp>
      <p:sp>
        <p:nvSpPr>
          <p:cNvPr id="648" name="Google Shape;648;p38"/>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Summary- Robo Advisors</a:t>
            </a:r>
            <a:endParaRPr b="1"/>
          </a:p>
        </p:txBody>
      </p:sp>
      <p:sp>
        <p:nvSpPr>
          <p:cNvPr id="649" name="Google Shape;649;p38"/>
          <p:cNvSpPr txBox="1">
            <a:spLocks noGrp="1"/>
          </p:cNvSpPr>
          <p:nvPr>
            <p:ph type="subTitle" idx="1"/>
          </p:nvPr>
        </p:nvSpPr>
        <p:spPr>
          <a:xfrm>
            <a:off x="758775" y="4131325"/>
            <a:ext cx="7712400" cy="391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500">
                <a:solidFill>
                  <a:schemeClr val="dk1"/>
                </a:solidFill>
                <a:latin typeface="Reem Kufi"/>
                <a:ea typeface="Reem Kufi"/>
                <a:cs typeface="Reem Kufi"/>
                <a:sym typeface="Reem Kufi"/>
              </a:rPr>
              <a:t>Robo advisors can help pool funds of younger clients together to invest in private equity.</a:t>
            </a: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0" algn="l" rtl="0">
              <a:lnSpc>
                <a:spcPct val="100000"/>
              </a:lnSpc>
              <a:spcBef>
                <a:spcPts val="0"/>
              </a:spcBef>
              <a:spcAft>
                <a:spcPts val="1600"/>
              </a:spcAft>
              <a:buSzPts val="1800"/>
              <a:buNone/>
            </a:pPr>
            <a:endParaRPr sz="1200"/>
          </a:p>
        </p:txBody>
      </p:sp>
      <p:sp>
        <p:nvSpPr>
          <p:cNvPr id="650" name="Google Shape;650;p38"/>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pic>
        <p:nvPicPr>
          <p:cNvPr id="651" name="Google Shape;651;p38"/>
          <p:cNvPicPr preferRelativeResize="0"/>
          <p:nvPr/>
        </p:nvPicPr>
        <p:blipFill rotWithShape="1">
          <a:blip r:embed="rId6">
            <a:alphaModFix/>
          </a:blip>
          <a:srcRect/>
          <a:stretch/>
        </p:blipFill>
        <p:spPr>
          <a:xfrm>
            <a:off x="76200" y="4791450"/>
            <a:ext cx="8991600" cy="2771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9"/>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Summary- Reducing Outflows</a:t>
            </a:r>
            <a:endParaRPr b="1"/>
          </a:p>
        </p:txBody>
      </p:sp>
      <p:sp>
        <p:nvSpPr>
          <p:cNvPr id="657" name="Google Shape;657;p39"/>
          <p:cNvSpPr txBox="1">
            <a:spLocks noGrp="1"/>
          </p:cNvSpPr>
          <p:nvPr>
            <p:ph type="subTitle" idx="1"/>
          </p:nvPr>
        </p:nvSpPr>
        <p:spPr>
          <a:xfrm>
            <a:off x="758775" y="3881100"/>
            <a:ext cx="7712400" cy="6282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500" dirty="0">
                <a:solidFill>
                  <a:schemeClr val="dk1"/>
                </a:solidFill>
                <a:latin typeface="Reem Kufi"/>
                <a:ea typeface="Reem Kufi"/>
                <a:cs typeface="Reem Kufi"/>
                <a:sym typeface="Reem Kufi"/>
              </a:rPr>
              <a:t>In order to reduce churn, White Rock has to retain inactive customers who have not made any transactions for more than 201 days and have an annual salary of less than $159,000.</a:t>
            </a:r>
            <a:endParaRPr sz="1500" dirty="0">
              <a:solidFill>
                <a:schemeClr val="dk1"/>
              </a:solidFill>
              <a:latin typeface="Reem Kufi"/>
              <a:ea typeface="Reem Kufi"/>
              <a:cs typeface="Reem Kufi"/>
              <a:sym typeface="Reem Kufi"/>
            </a:endParaRPr>
          </a:p>
          <a:p>
            <a:pPr marL="0" lvl="0" indent="0" algn="ctr" rtl="0">
              <a:lnSpc>
                <a:spcPct val="100000"/>
              </a:lnSpc>
              <a:spcBef>
                <a:spcPts val="0"/>
              </a:spcBef>
              <a:spcAft>
                <a:spcPts val="0"/>
              </a:spcAft>
              <a:buSzPts val="1800"/>
              <a:buNone/>
            </a:pPr>
            <a:endParaRPr sz="1600" dirty="0">
              <a:solidFill>
                <a:schemeClr val="dk1"/>
              </a:solidFill>
              <a:latin typeface="Reem Kufi"/>
              <a:ea typeface="Reem Kufi"/>
              <a:cs typeface="Reem Kufi"/>
              <a:sym typeface="Reem Kufi"/>
            </a:endParaRPr>
          </a:p>
          <a:p>
            <a:pPr marL="457200" lvl="0" indent="0" algn="just" rtl="0">
              <a:lnSpc>
                <a:spcPct val="100000"/>
              </a:lnSpc>
              <a:spcBef>
                <a:spcPts val="0"/>
              </a:spcBef>
              <a:spcAft>
                <a:spcPts val="0"/>
              </a:spcAft>
              <a:buSzPts val="1800"/>
              <a:buNone/>
            </a:pPr>
            <a:endParaRPr sz="1700" dirty="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dirty="0">
              <a:solidFill>
                <a:schemeClr val="dk1"/>
              </a:solidFill>
              <a:latin typeface="Reem Kufi"/>
              <a:ea typeface="Reem Kufi"/>
              <a:cs typeface="Reem Kufi"/>
              <a:sym typeface="Reem Kufi"/>
            </a:endParaRPr>
          </a:p>
          <a:p>
            <a:pPr marL="457200" lvl="0" indent="0" algn="l" rtl="0">
              <a:lnSpc>
                <a:spcPct val="100000"/>
              </a:lnSpc>
              <a:spcBef>
                <a:spcPts val="0"/>
              </a:spcBef>
              <a:spcAft>
                <a:spcPts val="1600"/>
              </a:spcAft>
              <a:buSzPts val="1800"/>
              <a:buNone/>
            </a:pPr>
            <a:endParaRPr sz="1200" dirty="0"/>
          </a:p>
        </p:txBody>
      </p:sp>
      <p:pic>
        <p:nvPicPr>
          <p:cNvPr id="658" name="Google Shape;658;p39"/>
          <p:cNvPicPr preferRelativeResize="0"/>
          <p:nvPr/>
        </p:nvPicPr>
        <p:blipFill rotWithShape="1">
          <a:blip r:embed="rId3">
            <a:alphaModFix/>
          </a:blip>
          <a:srcRect/>
          <a:stretch/>
        </p:blipFill>
        <p:spPr>
          <a:xfrm>
            <a:off x="1634213" y="1511813"/>
            <a:ext cx="1901337" cy="1901337"/>
          </a:xfrm>
          <a:prstGeom prst="rect">
            <a:avLst/>
          </a:prstGeom>
          <a:noFill/>
          <a:ln>
            <a:noFill/>
          </a:ln>
        </p:spPr>
      </p:pic>
      <p:pic>
        <p:nvPicPr>
          <p:cNvPr id="659" name="Google Shape;659;p39"/>
          <p:cNvPicPr preferRelativeResize="0"/>
          <p:nvPr/>
        </p:nvPicPr>
        <p:blipFill rotWithShape="1">
          <a:blip r:embed="rId4">
            <a:alphaModFix/>
          </a:blip>
          <a:srcRect/>
          <a:stretch/>
        </p:blipFill>
        <p:spPr>
          <a:xfrm>
            <a:off x="5353250" y="1394750"/>
            <a:ext cx="2169150" cy="2169150"/>
          </a:xfrm>
          <a:prstGeom prst="rect">
            <a:avLst/>
          </a:prstGeom>
          <a:noFill/>
          <a:ln>
            <a:noFill/>
          </a:ln>
        </p:spPr>
      </p:pic>
      <p:sp>
        <p:nvSpPr>
          <p:cNvPr id="660" name="Google Shape;660;p39"/>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pic>
        <p:nvPicPr>
          <p:cNvPr id="661" name="Google Shape;661;p39"/>
          <p:cNvPicPr preferRelativeResize="0"/>
          <p:nvPr/>
        </p:nvPicPr>
        <p:blipFill rotWithShape="1">
          <a:blip r:embed="rId5">
            <a:alphaModFix/>
          </a:blip>
          <a:srcRect/>
          <a:stretch/>
        </p:blipFill>
        <p:spPr>
          <a:xfrm>
            <a:off x="76200" y="4791450"/>
            <a:ext cx="8991600" cy="2771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4"/>
          <p:cNvPicPr preferRelativeResize="0"/>
          <p:nvPr/>
        </p:nvPicPr>
        <p:blipFill rotWithShape="1">
          <a:blip r:embed="rId3">
            <a:alphaModFix/>
          </a:blip>
          <a:srcRect t="39622" b="9817"/>
          <a:stretch/>
        </p:blipFill>
        <p:spPr>
          <a:xfrm flipH="1">
            <a:off x="719999" y="1909975"/>
            <a:ext cx="7703926" cy="2721424"/>
          </a:xfrm>
          <a:prstGeom prst="rect">
            <a:avLst/>
          </a:prstGeom>
          <a:noFill/>
          <a:ln>
            <a:noFill/>
          </a:ln>
        </p:spPr>
      </p:pic>
      <p:sp>
        <p:nvSpPr>
          <p:cNvPr id="223" name="Google Shape;223;p4"/>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b="1"/>
              <a:t>Problem Statement</a:t>
            </a:r>
            <a:endParaRPr b="1"/>
          </a:p>
        </p:txBody>
      </p:sp>
      <p:sp>
        <p:nvSpPr>
          <p:cNvPr id="224" name="Google Shape;224;p4"/>
          <p:cNvSpPr txBox="1">
            <a:spLocks noGrp="1"/>
          </p:cNvSpPr>
          <p:nvPr>
            <p:ph type="subTitle" idx="1"/>
          </p:nvPr>
        </p:nvSpPr>
        <p:spPr>
          <a:xfrm>
            <a:off x="868900" y="1258300"/>
            <a:ext cx="7554900" cy="72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sz="2300" b="1">
                <a:latin typeface="Reem Kufi"/>
                <a:ea typeface="Reem Kufi"/>
                <a:cs typeface="Reem Kufi"/>
                <a:sym typeface="Reem Kufi"/>
              </a:rPr>
              <a:t>How can we increase AUM for White Rock?</a:t>
            </a:r>
            <a:endParaRPr sz="2300" b="1">
              <a:latin typeface="Reem Kufi"/>
              <a:ea typeface="Reem Kufi"/>
              <a:cs typeface="Reem Kufi"/>
              <a:sym typeface="Reem Kufi"/>
            </a:endParaRPr>
          </a:p>
          <a:p>
            <a:pPr marL="0" lvl="0" indent="0" algn="r" rtl="0">
              <a:lnSpc>
                <a:spcPct val="100000"/>
              </a:lnSpc>
              <a:spcBef>
                <a:spcPts val="1200"/>
              </a:spcBef>
              <a:spcAft>
                <a:spcPts val="1600"/>
              </a:spcAft>
              <a:buSzPts val="1800"/>
              <a:buNone/>
            </a:pPr>
            <a:endParaRPr/>
          </a:p>
        </p:txBody>
      </p:sp>
      <p:pic>
        <p:nvPicPr>
          <p:cNvPr id="225" name="Google Shape;225;p4"/>
          <p:cNvPicPr preferRelativeResize="0"/>
          <p:nvPr/>
        </p:nvPicPr>
        <p:blipFill rotWithShape="1">
          <a:blip r:embed="rId4">
            <a:alphaModFix/>
          </a:blip>
          <a:srcRect/>
          <a:stretch/>
        </p:blipFill>
        <p:spPr>
          <a:xfrm>
            <a:off x="58675" y="4686650"/>
            <a:ext cx="8962999" cy="340275"/>
          </a:xfrm>
          <a:prstGeom prst="rect">
            <a:avLst/>
          </a:prstGeom>
          <a:noFill/>
          <a:ln>
            <a:noFill/>
          </a:ln>
        </p:spPr>
      </p:pic>
      <p:sp>
        <p:nvSpPr>
          <p:cNvPr id="226" name="Google Shape;226;p4"/>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0"/>
          <p:cNvSpPr txBox="1">
            <a:spLocks noGrp="1"/>
          </p:cNvSpPr>
          <p:nvPr>
            <p:ph type="ctrTitle"/>
          </p:nvPr>
        </p:nvSpPr>
        <p:spPr>
          <a:xfrm>
            <a:off x="1566750" y="1538250"/>
            <a:ext cx="6010500" cy="20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Questions?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ctrTitle"/>
          </p:nvPr>
        </p:nvSpPr>
        <p:spPr>
          <a:xfrm>
            <a:off x="1566750" y="1538250"/>
            <a:ext cx="6010500" cy="20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
          <p:cNvSpPr txBox="1">
            <a:spLocks noGrp="1"/>
          </p:cNvSpPr>
          <p:nvPr>
            <p:ph type="subTitle" idx="1"/>
          </p:nvPr>
        </p:nvSpPr>
        <p:spPr>
          <a:xfrm>
            <a:off x="279650" y="1158525"/>
            <a:ext cx="8649000" cy="3825300"/>
          </a:xfrm>
          <a:prstGeom prst="rect">
            <a:avLst/>
          </a:prstGeom>
          <a:noFill/>
          <a:ln>
            <a:noFill/>
          </a:ln>
        </p:spPr>
        <p:txBody>
          <a:bodyPr spcFirstLastPara="1" wrap="square" lIns="91425" tIns="91425" rIns="91425" bIns="91425" anchor="t" anchorCtr="0">
            <a:noAutofit/>
          </a:bodyPr>
          <a:lstStyle/>
          <a:p>
            <a:pPr marL="457200" lvl="0" indent="-361950" algn="just" rtl="0">
              <a:lnSpc>
                <a:spcPct val="100000"/>
              </a:lnSpc>
              <a:spcBef>
                <a:spcPts val="0"/>
              </a:spcBef>
              <a:spcAft>
                <a:spcPts val="0"/>
              </a:spcAft>
              <a:buClr>
                <a:schemeClr val="dk1"/>
              </a:buClr>
              <a:buSzPts val="2100"/>
              <a:buFont typeface="Reem Kufi"/>
              <a:buChar char="●"/>
            </a:pPr>
            <a:r>
              <a:rPr lang="en" sz="2100" b="1" dirty="0">
                <a:solidFill>
                  <a:schemeClr val="dk1"/>
                </a:solidFill>
                <a:latin typeface="Reem Kufi"/>
                <a:ea typeface="Reem Kufi"/>
                <a:cs typeface="Reem Kufi"/>
                <a:sym typeface="Reem Kufi"/>
              </a:rPr>
              <a:t>Considering that:</a:t>
            </a:r>
            <a:endParaRPr sz="2100" b="1" dirty="0">
              <a:solidFill>
                <a:schemeClr val="dk1"/>
              </a:solidFill>
              <a:latin typeface="Reem Kufi"/>
              <a:ea typeface="Reem Kufi"/>
              <a:cs typeface="Reem Kufi"/>
              <a:sym typeface="Reem Kufi"/>
            </a:endParaRPr>
          </a:p>
          <a:p>
            <a:pPr marL="457200" lvl="0" indent="-336550" algn="just" rtl="0">
              <a:lnSpc>
                <a:spcPct val="100000"/>
              </a:lnSpc>
              <a:spcBef>
                <a:spcPts val="1200"/>
              </a:spcBef>
              <a:spcAft>
                <a:spcPts val="0"/>
              </a:spcAft>
              <a:buClr>
                <a:schemeClr val="dk1"/>
              </a:buClr>
              <a:buSzPts val="1700"/>
              <a:buFont typeface="Reem Kufi"/>
              <a:buAutoNum type="arabicPeriod"/>
            </a:pPr>
            <a:r>
              <a:rPr lang="en" sz="1700" dirty="0">
                <a:solidFill>
                  <a:schemeClr val="dk1"/>
                </a:solidFill>
                <a:latin typeface="Reem Kufi"/>
                <a:ea typeface="Reem Kufi"/>
                <a:cs typeface="Reem Kufi"/>
                <a:sym typeface="Reem Kufi"/>
              </a:rPr>
              <a:t>White Rock is an investment company and asset manager.</a:t>
            </a:r>
            <a:endParaRPr sz="1700" dirty="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dirty="0">
              <a:solidFill>
                <a:schemeClr val="dk1"/>
              </a:solidFill>
              <a:latin typeface="Reem Kufi"/>
              <a:ea typeface="Reem Kufi"/>
              <a:cs typeface="Reem Kufi"/>
              <a:sym typeface="Reem Kufi"/>
            </a:endParaRPr>
          </a:p>
          <a:p>
            <a:pPr marL="120650" lvl="0" indent="0" algn="just" rtl="0">
              <a:lnSpc>
                <a:spcPct val="100000"/>
              </a:lnSpc>
              <a:spcBef>
                <a:spcPts val="0"/>
              </a:spcBef>
              <a:spcAft>
                <a:spcPts val="0"/>
              </a:spcAft>
              <a:buClr>
                <a:schemeClr val="dk1"/>
              </a:buClr>
              <a:buSzPts val="1700"/>
            </a:pPr>
            <a:r>
              <a:rPr lang="en" sz="1700" dirty="0">
                <a:solidFill>
                  <a:schemeClr val="dk1"/>
                </a:solidFill>
                <a:latin typeface="Reem Kufi"/>
                <a:ea typeface="Reem Kufi"/>
                <a:cs typeface="Reem Kufi"/>
                <a:sym typeface="Reem Kufi"/>
              </a:rPr>
              <a:t>2.      White Rock and its peers make most of their revenue through management fees.</a:t>
            </a:r>
            <a:endParaRPr sz="1700" dirty="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dirty="0">
              <a:solidFill>
                <a:schemeClr val="dk1"/>
              </a:solidFill>
              <a:latin typeface="Reem Kufi"/>
              <a:ea typeface="Reem Kufi"/>
              <a:cs typeface="Reem Kufi"/>
              <a:sym typeface="Reem Kufi"/>
            </a:endParaRPr>
          </a:p>
          <a:p>
            <a:pPr marL="120650" lvl="0" indent="0" algn="just" rtl="0">
              <a:lnSpc>
                <a:spcPct val="100000"/>
              </a:lnSpc>
              <a:spcBef>
                <a:spcPts val="0"/>
              </a:spcBef>
              <a:spcAft>
                <a:spcPts val="0"/>
              </a:spcAft>
              <a:buClr>
                <a:schemeClr val="dk1"/>
              </a:buClr>
              <a:buSzPts val="1700"/>
            </a:pPr>
            <a:r>
              <a:rPr lang="en" sz="1700" dirty="0">
                <a:solidFill>
                  <a:schemeClr val="dk1"/>
                </a:solidFill>
                <a:latin typeface="Reem Kufi"/>
                <a:ea typeface="Reem Kufi"/>
                <a:cs typeface="Reem Kufi"/>
                <a:sym typeface="Reem Kufi"/>
              </a:rPr>
              <a:t>3.       White Rock collects a lot of data regarding their operation and sales.</a:t>
            </a:r>
            <a:endParaRPr sz="1700" dirty="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800"/>
              <a:buNone/>
            </a:pPr>
            <a:endParaRPr sz="1700" dirty="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800"/>
              <a:buNone/>
            </a:pPr>
            <a:endParaRPr sz="1700" dirty="0">
              <a:solidFill>
                <a:schemeClr val="dk1"/>
              </a:solidFill>
              <a:latin typeface="Reem Kufi"/>
              <a:ea typeface="Reem Kufi"/>
              <a:cs typeface="Reem Kufi"/>
              <a:sym typeface="Reem Kufi"/>
            </a:endParaRPr>
          </a:p>
          <a:p>
            <a:pPr marL="0" lvl="0" indent="0" algn="just" rtl="0">
              <a:lnSpc>
                <a:spcPct val="115000"/>
              </a:lnSpc>
              <a:spcBef>
                <a:spcPts val="1200"/>
              </a:spcBef>
              <a:spcAft>
                <a:spcPts val="1200"/>
              </a:spcAft>
              <a:buSzPts val="1800"/>
              <a:buNone/>
            </a:pPr>
            <a:endParaRPr sz="1500" dirty="0">
              <a:solidFill>
                <a:schemeClr val="dk1"/>
              </a:solidFill>
              <a:latin typeface="Reem Kufi"/>
              <a:ea typeface="Reem Kufi"/>
              <a:cs typeface="Reem Kufi"/>
              <a:sym typeface="Reem Kufi"/>
            </a:endParaRPr>
          </a:p>
        </p:txBody>
      </p:sp>
      <p:sp>
        <p:nvSpPr>
          <p:cNvPr id="232" name="Google Shape;232;p5"/>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Considerations</a:t>
            </a:r>
            <a:endParaRPr b="1"/>
          </a:p>
        </p:txBody>
      </p:sp>
      <p:pic>
        <p:nvPicPr>
          <p:cNvPr id="233" name="Google Shape;233;p5"/>
          <p:cNvPicPr preferRelativeResize="0"/>
          <p:nvPr/>
        </p:nvPicPr>
        <p:blipFill rotWithShape="1">
          <a:blip r:embed="rId3">
            <a:alphaModFix/>
          </a:blip>
          <a:srcRect/>
          <a:stretch/>
        </p:blipFill>
        <p:spPr>
          <a:xfrm>
            <a:off x="58675" y="4686650"/>
            <a:ext cx="8962999" cy="340275"/>
          </a:xfrm>
          <a:prstGeom prst="rect">
            <a:avLst/>
          </a:prstGeom>
          <a:noFill/>
          <a:ln>
            <a:noFill/>
          </a:ln>
        </p:spPr>
      </p:pic>
      <p:sp>
        <p:nvSpPr>
          <p:cNvPr id="234" name="Google Shape;234;p5"/>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pic>
        <p:nvPicPr>
          <p:cNvPr id="235" name="Google Shape;235;p5"/>
          <p:cNvPicPr preferRelativeResize="0"/>
          <p:nvPr/>
        </p:nvPicPr>
        <p:blipFill rotWithShape="1">
          <a:blip r:embed="rId4">
            <a:alphaModFix/>
          </a:blip>
          <a:srcRect/>
          <a:stretch/>
        </p:blipFill>
        <p:spPr>
          <a:xfrm>
            <a:off x="7281650" y="2996688"/>
            <a:ext cx="1587075" cy="158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
          <p:cNvSpPr txBox="1">
            <a:spLocks noGrp="1"/>
          </p:cNvSpPr>
          <p:nvPr>
            <p:ph type="subTitle" idx="1"/>
          </p:nvPr>
        </p:nvSpPr>
        <p:spPr>
          <a:xfrm>
            <a:off x="286275" y="1101950"/>
            <a:ext cx="8649000" cy="38253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Clr>
                <a:srgbClr val="000000"/>
              </a:buClr>
              <a:buSzPts val="1700"/>
              <a:buFont typeface="Reem Kufi"/>
              <a:buChar char="●"/>
            </a:pPr>
            <a:r>
              <a:rPr lang="en" sz="1700" dirty="0">
                <a:solidFill>
                  <a:srgbClr val="000000"/>
                </a:solidFill>
                <a:latin typeface="Reem Kufi"/>
                <a:ea typeface="Reem Kufi"/>
                <a:cs typeface="Reem Kufi"/>
                <a:sym typeface="Reem Kufi"/>
              </a:rPr>
              <a:t>One of the most important measures of success of asset management firms like White Rock is assets under management(AUM).</a:t>
            </a:r>
            <a:endParaRPr sz="1700" dirty="0">
              <a:solidFill>
                <a:srgbClr val="000000"/>
              </a:solidFill>
              <a:latin typeface="Reem Kufi"/>
              <a:ea typeface="Reem Kufi"/>
              <a:cs typeface="Reem Kufi"/>
              <a:sym typeface="Reem Kufi"/>
            </a:endParaRPr>
          </a:p>
          <a:p>
            <a:pPr marL="457200" lvl="0" indent="-336550" algn="just" rtl="0">
              <a:lnSpc>
                <a:spcPct val="100000"/>
              </a:lnSpc>
              <a:spcBef>
                <a:spcPts val="1200"/>
              </a:spcBef>
              <a:spcAft>
                <a:spcPts val="0"/>
              </a:spcAft>
              <a:buClr>
                <a:srgbClr val="000000"/>
              </a:buClr>
              <a:buSzPts val="1700"/>
              <a:buFont typeface="Reem Kufi"/>
              <a:buChar char="●"/>
            </a:pPr>
            <a:r>
              <a:rPr lang="en" sz="1700" dirty="0">
                <a:solidFill>
                  <a:srgbClr val="000000"/>
                </a:solidFill>
                <a:latin typeface="Reem Kufi"/>
                <a:ea typeface="Reem Kufi"/>
                <a:cs typeface="Reem Kufi"/>
                <a:sym typeface="Reem Kufi"/>
              </a:rPr>
              <a:t>A steadily growing AUM annually indicates growth prospects for the firm.</a:t>
            </a:r>
            <a:endParaRPr sz="1700" dirty="0">
              <a:solidFill>
                <a:srgbClr val="000000"/>
              </a:solidFill>
              <a:latin typeface="Reem Kufi"/>
              <a:ea typeface="Reem Kufi"/>
              <a:cs typeface="Reem Kufi"/>
              <a:sym typeface="Reem Kufi"/>
            </a:endParaRPr>
          </a:p>
          <a:p>
            <a:pPr marL="457200" lvl="0" indent="-336550" algn="just" rtl="0">
              <a:lnSpc>
                <a:spcPct val="100000"/>
              </a:lnSpc>
              <a:spcBef>
                <a:spcPts val="1200"/>
              </a:spcBef>
              <a:spcAft>
                <a:spcPts val="0"/>
              </a:spcAft>
              <a:buClr>
                <a:srgbClr val="000000"/>
              </a:buClr>
              <a:buSzPts val="1700"/>
              <a:buFont typeface="Reem Kufi"/>
              <a:buChar char="●"/>
            </a:pPr>
            <a:r>
              <a:rPr lang="en" sz="1700" dirty="0">
                <a:solidFill>
                  <a:srgbClr val="000000"/>
                </a:solidFill>
                <a:latin typeface="Reem Kufi"/>
                <a:ea typeface="Reem Kufi"/>
                <a:cs typeface="Reem Kufi"/>
                <a:sym typeface="Reem Kufi"/>
              </a:rPr>
              <a:t>There are </a:t>
            </a:r>
            <a:r>
              <a:rPr lang="en" sz="1700" b="1" dirty="0">
                <a:solidFill>
                  <a:srgbClr val="000000"/>
                </a:solidFill>
                <a:latin typeface="Reem Kufi"/>
                <a:ea typeface="Reem Kufi"/>
                <a:cs typeface="Reem Kufi"/>
                <a:sym typeface="Reem Kufi"/>
              </a:rPr>
              <a:t>3 main ways</a:t>
            </a:r>
            <a:r>
              <a:rPr lang="en" sz="1700" dirty="0">
                <a:solidFill>
                  <a:srgbClr val="000000"/>
                </a:solidFill>
                <a:latin typeface="Reem Kufi"/>
                <a:ea typeface="Reem Kufi"/>
                <a:cs typeface="Reem Kufi"/>
                <a:sym typeface="Reem Kufi"/>
              </a:rPr>
              <a:t> to increase AUM: </a:t>
            </a:r>
            <a:endParaRPr sz="1700" dirty="0">
              <a:solidFill>
                <a:srgbClr val="000000"/>
              </a:solidFill>
              <a:latin typeface="Reem Kufi"/>
              <a:ea typeface="Reem Kufi"/>
              <a:cs typeface="Reem Kufi"/>
              <a:sym typeface="Reem Kufi"/>
            </a:endParaRPr>
          </a:p>
          <a:p>
            <a:pPr marL="457200" lvl="0" indent="-336550" algn="just" rtl="0">
              <a:lnSpc>
                <a:spcPct val="100000"/>
              </a:lnSpc>
              <a:spcBef>
                <a:spcPts val="1200"/>
              </a:spcBef>
              <a:spcAft>
                <a:spcPts val="0"/>
              </a:spcAft>
              <a:buClr>
                <a:srgbClr val="000000"/>
              </a:buClr>
              <a:buSzPts val="1700"/>
              <a:buFont typeface="Reem Kufi"/>
              <a:buAutoNum type="arabicParenR"/>
            </a:pPr>
            <a:r>
              <a:rPr lang="en" sz="1700" b="1" dirty="0">
                <a:solidFill>
                  <a:srgbClr val="000000"/>
                </a:solidFill>
                <a:latin typeface="Reem Kufi"/>
                <a:ea typeface="Reem Kufi"/>
                <a:cs typeface="Reem Kufi"/>
                <a:sym typeface="Reem Kufi"/>
              </a:rPr>
              <a:t>New </a:t>
            </a:r>
            <a:r>
              <a:rPr lang="en" sz="1700" dirty="0">
                <a:solidFill>
                  <a:srgbClr val="000000"/>
                </a:solidFill>
                <a:latin typeface="Reem Kufi"/>
                <a:ea typeface="Reem Kufi"/>
                <a:cs typeface="Reem Kufi"/>
                <a:sym typeface="Reem Kufi"/>
              </a:rPr>
              <a:t>investments from new/existing customers or</a:t>
            </a:r>
            <a:r>
              <a:rPr lang="en" sz="1700" b="1" dirty="0">
                <a:solidFill>
                  <a:srgbClr val="000000"/>
                </a:solidFill>
                <a:latin typeface="Reem Kufi"/>
                <a:ea typeface="Reem Kufi"/>
                <a:cs typeface="Reem Kufi"/>
                <a:sym typeface="Reem Kufi"/>
              </a:rPr>
              <a:t> increasing inflows</a:t>
            </a:r>
            <a:endParaRPr sz="1700" b="1" dirty="0">
              <a:solidFill>
                <a:srgbClr val="000000"/>
              </a:solidFill>
              <a:latin typeface="Reem Kufi"/>
              <a:ea typeface="Reem Kufi"/>
              <a:cs typeface="Reem Kufi"/>
              <a:sym typeface="Reem Kufi"/>
            </a:endParaRPr>
          </a:p>
          <a:p>
            <a:pPr marL="120650" lvl="0" indent="0" algn="just" rtl="0">
              <a:lnSpc>
                <a:spcPct val="100000"/>
              </a:lnSpc>
              <a:spcBef>
                <a:spcPts val="0"/>
              </a:spcBef>
              <a:spcAft>
                <a:spcPts val="0"/>
              </a:spcAft>
              <a:buClr>
                <a:srgbClr val="000000"/>
              </a:buClr>
              <a:buSzPts val="1700"/>
            </a:pPr>
            <a:endParaRPr lang="en" sz="1700" b="1" dirty="0">
              <a:solidFill>
                <a:srgbClr val="000000"/>
              </a:solidFill>
              <a:latin typeface="Reem Kufi"/>
              <a:ea typeface="Reem Kufi"/>
              <a:cs typeface="Reem Kufi"/>
              <a:sym typeface="Reem Kufi"/>
            </a:endParaRPr>
          </a:p>
          <a:p>
            <a:pPr marL="120650" lvl="0" indent="0" algn="just" rtl="0">
              <a:lnSpc>
                <a:spcPct val="100000"/>
              </a:lnSpc>
              <a:spcBef>
                <a:spcPts val="0"/>
              </a:spcBef>
              <a:spcAft>
                <a:spcPts val="0"/>
              </a:spcAft>
              <a:buClr>
                <a:srgbClr val="000000"/>
              </a:buClr>
              <a:buSzPts val="1700"/>
            </a:pPr>
            <a:r>
              <a:rPr lang="en" sz="1700" b="1" dirty="0">
                <a:solidFill>
                  <a:srgbClr val="000000"/>
                </a:solidFill>
                <a:latin typeface="Reem Kufi"/>
                <a:ea typeface="Reem Kufi"/>
                <a:cs typeface="Reem Kufi"/>
                <a:sym typeface="Reem Kufi"/>
              </a:rPr>
              <a:t>2)      Retaining</a:t>
            </a:r>
            <a:r>
              <a:rPr lang="en" sz="1700" dirty="0">
                <a:solidFill>
                  <a:srgbClr val="000000"/>
                </a:solidFill>
                <a:latin typeface="Reem Kufi"/>
                <a:ea typeface="Reem Kufi"/>
                <a:cs typeface="Reem Kufi"/>
                <a:sym typeface="Reem Kufi"/>
              </a:rPr>
              <a:t> investments from existing customers or </a:t>
            </a:r>
            <a:r>
              <a:rPr lang="en" sz="1700" b="1" dirty="0">
                <a:solidFill>
                  <a:srgbClr val="000000"/>
                </a:solidFill>
                <a:latin typeface="Reem Kufi"/>
                <a:ea typeface="Reem Kufi"/>
                <a:cs typeface="Reem Kufi"/>
                <a:sym typeface="Reem Kufi"/>
              </a:rPr>
              <a:t>reducing outflows</a:t>
            </a:r>
            <a:endParaRPr sz="1700" b="1" dirty="0">
              <a:solidFill>
                <a:srgbClr val="000000"/>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dirty="0">
              <a:solidFill>
                <a:srgbClr val="000000"/>
              </a:solidFill>
              <a:latin typeface="Reem Kufi"/>
              <a:ea typeface="Reem Kufi"/>
              <a:cs typeface="Reem Kufi"/>
              <a:sym typeface="Reem Kufi"/>
            </a:endParaRPr>
          </a:p>
          <a:p>
            <a:pPr marL="120650" lvl="0" indent="0" algn="just" rtl="0">
              <a:lnSpc>
                <a:spcPct val="100000"/>
              </a:lnSpc>
              <a:spcBef>
                <a:spcPts val="0"/>
              </a:spcBef>
              <a:spcAft>
                <a:spcPts val="0"/>
              </a:spcAft>
              <a:buClr>
                <a:srgbClr val="000000"/>
              </a:buClr>
              <a:buSzPts val="1700"/>
            </a:pPr>
            <a:r>
              <a:rPr lang="en" sz="1700" b="1" dirty="0">
                <a:solidFill>
                  <a:srgbClr val="000000"/>
                </a:solidFill>
                <a:latin typeface="Reem Kufi"/>
                <a:ea typeface="Reem Kufi"/>
                <a:cs typeface="Reem Kufi"/>
                <a:sym typeface="Reem Kufi"/>
              </a:rPr>
              <a:t>3)       Higher returns</a:t>
            </a:r>
            <a:r>
              <a:rPr lang="en" sz="1700" dirty="0">
                <a:solidFill>
                  <a:srgbClr val="000000"/>
                </a:solidFill>
                <a:latin typeface="Reem Kufi"/>
                <a:ea typeface="Reem Kufi"/>
                <a:cs typeface="Reem Kufi"/>
                <a:sym typeface="Reem Kufi"/>
              </a:rPr>
              <a:t> from </a:t>
            </a:r>
            <a:r>
              <a:rPr lang="en" sz="1700" b="1" dirty="0">
                <a:solidFill>
                  <a:srgbClr val="000000"/>
                </a:solidFill>
                <a:latin typeface="Reem Kufi"/>
                <a:ea typeface="Reem Kufi"/>
                <a:cs typeface="Reem Kufi"/>
                <a:sym typeface="Reem Kufi"/>
              </a:rPr>
              <a:t>existing</a:t>
            </a:r>
            <a:r>
              <a:rPr lang="en" sz="1700" dirty="0">
                <a:solidFill>
                  <a:srgbClr val="000000"/>
                </a:solidFill>
                <a:latin typeface="Reem Kufi"/>
                <a:ea typeface="Reem Kufi"/>
                <a:cs typeface="Reem Kufi"/>
                <a:sym typeface="Reem Kufi"/>
              </a:rPr>
              <a:t> AUM</a:t>
            </a:r>
            <a:endParaRPr sz="1700" dirty="0">
              <a:solidFill>
                <a:srgbClr val="000000"/>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500" dirty="0">
              <a:solidFill>
                <a:schemeClr val="dk1"/>
              </a:solidFill>
              <a:latin typeface="Reem Kufi"/>
              <a:ea typeface="Reem Kufi"/>
              <a:cs typeface="Reem Kufi"/>
              <a:sym typeface="Reem Kufi"/>
            </a:endParaRPr>
          </a:p>
          <a:p>
            <a:pPr marL="0" lvl="0" indent="0" algn="just" rtl="0">
              <a:lnSpc>
                <a:spcPct val="100000"/>
              </a:lnSpc>
              <a:spcBef>
                <a:spcPts val="1200"/>
              </a:spcBef>
              <a:spcAft>
                <a:spcPts val="0"/>
              </a:spcAft>
              <a:buSzPts val="1800"/>
              <a:buNone/>
            </a:pPr>
            <a:endParaRPr sz="1900" dirty="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900" dirty="0">
              <a:solidFill>
                <a:schemeClr val="dk1"/>
              </a:solidFill>
              <a:latin typeface="Reem Kufi"/>
              <a:ea typeface="Reem Kufi"/>
              <a:cs typeface="Reem Kufi"/>
              <a:sym typeface="Reem Kufi"/>
            </a:endParaRPr>
          </a:p>
          <a:p>
            <a:pPr marL="0" lvl="0" indent="0" algn="just" rtl="0">
              <a:lnSpc>
                <a:spcPct val="115000"/>
              </a:lnSpc>
              <a:spcBef>
                <a:spcPts val="1200"/>
              </a:spcBef>
              <a:spcAft>
                <a:spcPts val="1200"/>
              </a:spcAft>
              <a:buSzPts val="1800"/>
              <a:buNone/>
            </a:pPr>
            <a:endParaRPr sz="1500" dirty="0">
              <a:solidFill>
                <a:schemeClr val="dk1"/>
              </a:solidFill>
              <a:latin typeface="Reem Kufi"/>
              <a:ea typeface="Reem Kufi"/>
              <a:cs typeface="Reem Kufi"/>
              <a:sym typeface="Reem Kufi"/>
            </a:endParaRPr>
          </a:p>
        </p:txBody>
      </p:sp>
      <p:sp>
        <p:nvSpPr>
          <p:cNvPr id="241" name="Google Shape;241;p6"/>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Business Solutions</a:t>
            </a:r>
            <a:endParaRPr b="1"/>
          </a:p>
        </p:txBody>
      </p:sp>
      <p:pic>
        <p:nvPicPr>
          <p:cNvPr id="242" name="Google Shape;242;p6"/>
          <p:cNvPicPr preferRelativeResize="0"/>
          <p:nvPr/>
        </p:nvPicPr>
        <p:blipFill rotWithShape="1">
          <a:blip r:embed="rId3">
            <a:alphaModFix/>
          </a:blip>
          <a:srcRect/>
          <a:stretch/>
        </p:blipFill>
        <p:spPr>
          <a:xfrm>
            <a:off x="7490525" y="3054325"/>
            <a:ext cx="1548500" cy="1548500"/>
          </a:xfrm>
          <a:prstGeom prst="rect">
            <a:avLst/>
          </a:prstGeom>
          <a:noFill/>
          <a:ln>
            <a:noFill/>
          </a:ln>
        </p:spPr>
      </p:pic>
      <p:pic>
        <p:nvPicPr>
          <p:cNvPr id="243" name="Google Shape;243;p6"/>
          <p:cNvPicPr preferRelativeResize="0"/>
          <p:nvPr/>
        </p:nvPicPr>
        <p:blipFill rotWithShape="1">
          <a:blip r:embed="rId4">
            <a:alphaModFix/>
          </a:blip>
          <a:srcRect/>
          <a:stretch/>
        </p:blipFill>
        <p:spPr>
          <a:xfrm>
            <a:off x="58675" y="4686650"/>
            <a:ext cx="8962999" cy="340275"/>
          </a:xfrm>
          <a:prstGeom prst="rect">
            <a:avLst/>
          </a:prstGeom>
          <a:noFill/>
          <a:ln>
            <a:noFill/>
          </a:ln>
        </p:spPr>
      </p:pic>
      <p:sp>
        <p:nvSpPr>
          <p:cNvPr id="244" name="Google Shape;244;p6"/>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subTitle" idx="1"/>
          </p:nvPr>
        </p:nvSpPr>
        <p:spPr>
          <a:xfrm>
            <a:off x="286275" y="1101950"/>
            <a:ext cx="8649000" cy="3825300"/>
          </a:xfrm>
          <a:prstGeom prst="rect">
            <a:avLst/>
          </a:prstGeom>
          <a:noFill/>
          <a:ln>
            <a:noFill/>
          </a:ln>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Unwise to rely solely on investment returns to increase AUM which can vary widely from year to year depending on how risky the investment is. </a:t>
            </a:r>
            <a:endParaRPr sz="1700">
              <a:solidFill>
                <a:schemeClr val="dk1"/>
              </a:solidFill>
              <a:latin typeface="Reem Kufi"/>
              <a:ea typeface="Reem Kufi"/>
              <a:cs typeface="Reem Kufi"/>
              <a:sym typeface="Reem Kufi"/>
            </a:endParaRPr>
          </a:p>
          <a:p>
            <a:pPr marL="0" lvl="0" indent="0" algn="just" rtl="0">
              <a:lnSpc>
                <a:spcPct val="115000"/>
              </a:lnSpc>
              <a:spcBef>
                <a:spcPts val="0"/>
              </a:spcBef>
              <a:spcAft>
                <a:spcPts val="0"/>
              </a:spcAft>
              <a:buClr>
                <a:schemeClr val="dk1"/>
              </a:buClr>
              <a:buSzPts val="1100"/>
              <a:buFont typeface="Arial"/>
              <a:buNone/>
            </a:pPr>
            <a:endParaRPr sz="1700">
              <a:solidFill>
                <a:schemeClr val="dk1"/>
              </a:solidFill>
              <a:latin typeface="Reem Kufi"/>
              <a:ea typeface="Reem Kufi"/>
              <a:cs typeface="Reem Kufi"/>
              <a:sym typeface="Reem Kufi"/>
            </a:endParaRPr>
          </a:p>
          <a:p>
            <a:pPr marL="457200" lvl="0" indent="-336550" algn="just" rtl="0">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A more reliable approach would be to win new investments from new or existing customers and to retain as much of their investments as possible.</a:t>
            </a:r>
            <a:endParaRPr/>
          </a:p>
        </p:txBody>
      </p:sp>
      <p:sp>
        <p:nvSpPr>
          <p:cNvPr id="250" name="Google Shape;250;p7"/>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Decision Making</a:t>
            </a:r>
            <a:endParaRPr b="1"/>
          </a:p>
        </p:txBody>
      </p:sp>
      <p:pic>
        <p:nvPicPr>
          <p:cNvPr id="251" name="Google Shape;251;p7"/>
          <p:cNvPicPr preferRelativeResize="0"/>
          <p:nvPr/>
        </p:nvPicPr>
        <p:blipFill rotWithShape="1">
          <a:blip r:embed="rId3">
            <a:alphaModFix/>
          </a:blip>
          <a:srcRect/>
          <a:stretch/>
        </p:blipFill>
        <p:spPr>
          <a:xfrm>
            <a:off x="58675" y="4686650"/>
            <a:ext cx="8962999" cy="340275"/>
          </a:xfrm>
          <a:prstGeom prst="rect">
            <a:avLst/>
          </a:prstGeom>
          <a:noFill/>
          <a:ln>
            <a:noFill/>
          </a:ln>
        </p:spPr>
      </p:pic>
      <p:sp>
        <p:nvSpPr>
          <p:cNvPr id="252" name="Google Shape;252;p7"/>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pic>
        <p:nvPicPr>
          <p:cNvPr id="253" name="Google Shape;253;p7"/>
          <p:cNvPicPr preferRelativeResize="0"/>
          <p:nvPr/>
        </p:nvPicPr>
        <p:blipFill rotWithShape="1">
          <a:blip r:embed="rId4">
            <a:alphaModFix/>
          </a:blip>
          <a:srcRect/>
          <a:stretch/>
        </p:blipFill>
        <p:spPr>
          <a:xfrm>
            <a:off x="7538275" y="3179500"/>
            <a:ext cx="1358225" cy="135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subTitle" idx="1"/>
          </p:nvPr>
        </p:nvSpPr>
        <p:spPr>
          <a:xfrm>
            <a:off x="279650" y="1158525"/>
            <a:ext cx="8649000" cy="3825300"/>
          </a:xfrm>
          <a:prstGeom prst="rect">
            <a:avLst/>
          </a:prstGeom>
          <a:noFill/>
          <a:ln>
            <a:noFill/>
          </a:ln>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Therefore, we will only be focusing on 2 main ways in this proof of concept (POC).</a:t>
            </a:r>
            <a:endParaRPr sz="1700">
              <a:solidFill>
                <a:schemeClr val="dk1"/>
              </a:solidFill>
              <a:latin typeface="Reem Kufi"/>
              <a:ea typeface="Reem Kufi"/>
              <a:cs typeface="Reem Kufi"/>
              <a:sym typeface="Reem Kufi"/>
            </a:endParaRPr>
          </a:p>
          <a:p>
            <a:pPr marL="0" lvl="0" indent="0" algn="just" rtl="0">
              <a:lnSpc>
                <a:spcPct val="115000"/>
              </a:lnSpc>
              <a:spcBef>
                <a:spcPts val="0"/>
              </a:spcBef>
              <a:spcAft>
                <a:spcPts val="0"/>
              </a:spcAft>
              <a:buSzPts val="1800"/>
              <a:buNone/>
            </a:pPr>
            <a:endParaRPr sz="1500">
              <a:solidFill>
                <a:schemeClr val="dk1"/>
              </a:solidFill>
              <a:latin typeface="Reem Kufi"/>
              <a:ea typeface="Reem Kufi"/>
              <a:cs typeface="Reem Kufi"/>
              <a:sym typeface="Reem Kufi"/>
            </a:endParaRPr>
          </a:p>
          <a:p>
            <a:pPr marL="0" lvl="0" indent="0" algn="just" rtl="0">
              <a:lnSpc>
                <a:spcPct val="115000"/>
              </a:lnSpc>
              <a:spcBef>
                <a:spcPts val="1200"/>
              </a:spcBef>
              <a:spcAft>
                <a:spcPts val="1200"/>
              </a:spcAft>
              <a:buSzPts val="1800"/>
              <a:buNone/>
            </a:pPr>
            <a:endParaRPr sz="1500">
              <a:solidFill>
                <a:schemeClr val="dk1"/>
              </a:solidFill>
              <a:latin typeface="Reem Kufi"/>
              <a:ea typeface="Reem Kufi"/>
              <a:cs typeface="Reem Kufi"/>
              <a:sym typeface="Reem Kufi"/>
            </a:endParaRPr>
          </a:p>
        </p:txBody>
      </p:sp>
      <p:pic>
        <p:nvPicPr>
          <p:cNvPr id="259" name="Google Shape;259;p8"/>
          <p:cNvPicPr preferRelativeResize="0"/>
          <p:nvPr/>
        </p:nvPicPr>
        <p:blipFill rotWithShape="1">
          <a:blip r:embed="rId3">
            <a:alphaModFix/>
          </a:blip>
          <a:srcRect/>
          <a:stretch/>
        </p:blipFill>
        <p:spPr>
          <a:xfrm>
            <a:off x="1358238" y="1954875"/>
            <a:ext cx="2073825" cy="2073825"/>
          </a:xfrm>
          <a:prstGeom prst="rect">
            <a:avLst/>
          </a:prstGeom>
          <a:noFill/>
          <a:ln>
            <a:noFill/>
          </a:ln>
        </p:spPr>
      </p:pic>
      <p:sp>
        <p:nvSpPr>
          <p:cNvPr id="260" name="Google Shape;260;p8"/>
          <p:cNvSpPr txBox="1"/>
          <p:nvPr/>
        </p:nvSpPr>
        <p:spPr>
          <a:xfrm>
            <a:off x="1468013" y="4205300"/>
            <a:ext cx="1854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eem Kufi"/>
                <a:ea typeface="Reem Kufi"/>
                <a:cs typeface="Reem Kufi"/>
                <a:sym typeface="Reem Kufi"/>
              </a:rPr>
              <a:t>Increasing Inflow</a:t>
            </a:r>
            <a:endParaRPr sz="1700" b="0" i="0" u="none" strike="noStrike" cap="none">
              <a:solidFill>
                <a:srgbClr val="000000"/>
              </a:solidFill>
              <a:latin typeface="Reem Kufi"/>
              <a:ea typeface="Reem Kufi"/>
              <a:cs typeface="Reem Kufi"/>
              <a:sym typeface="Reem Kufi"/>
            </a:endParaRPr>
          </a:p>
        </p:txBody>
      </p:sp>
      <p:pic>
        <p:nvPicPr>
          <p:cNvPr id="261" name="Google Shape;261;p8"/>
          <p:cNvPicPr preferRelativeResize="0"/>
          <p:nvPr/>
        </p:nvPicPr>
        <p:blipFill rotWithShape="1">
          <a:blip r:embed="rId4">
            <a:alphaModFix/>
          </a:blip>
          <a:srcRect/>
          <a:stretch/>
        </p:blipFill>
        <p:spPr>
          <a:xfrm>
            <a:off x="5364437" y="1954875"/>
            <a:ext cx="2073825" cy="2073825"/>
          </a:xfrm>
          <a:prstGeom prst="rect">
            <a:avLst/>
          </a:prstGeom>
          <a:noFill/>
          <a:ln>
            <a:noFill/>
          </a:ln>
        </p:spPr>
      </p:pic>
      <p:sp>
        <p:nvSpPr>
          <p:cNvPr id="262" name="Google Shape;262;p8"/>
          <p:cNvSpPr txBox="1"/>
          <p:nvPr/>
        </p:nvSpPr>
        <p:spPr>
          <a:xfrm>
            <a:off x="5318653" y="4205300"/>
            <a:ext cx="22758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Reem Kufi"/>
                <a:ea typeface="Reem Kufi"/>
                <a:cs typeface="Reem Kufi"/>
                <a:sym typeface="Reem Kufi"/>
              </a:rPr>
              <a:t>Decreasing Outflow</a:t>
            </a:r>
            <a:endParaRPr sz="1700" b="0" i="0" u="none" strike="noStrike" cap="none">
              <a:solidFill>
                <a:srgbClr val="000000"/>
              </a:solidFill>
              <a:latin typeface="Reem Kufi"/>
              <a:ea typeface="Reem Kufi"/>
              <a:cs typeface="Reem Kufi"/>
              <a:sym typeface="Reem Kufi"/>
            </a:endParaRPr>
          </a:p>
        </p:txBody>
      </p:sp>
      <p:sp>
        <p:nvSpPr>
          <p:cNvPr id="263" name="Google Shape;263;p8"/>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Business Solutions</a:t>
            </a:r>
            <a:endParaRPr b="1"/>
          </a:p>
        </p:txBody>
      </p:sp>
      <p:pic>
        <p:nvPicPr>
          <p:cNvPr id="264" name="Google Shape;264;p8"/>
          <p:cNvPicPr preferRelativeResize="0"/>
          <p:nvPr/>
        </p:nvPicPr>
        <p:blipFill rotWithShape="1">
          <a:blip r:embed="rId5">
            <a:alphaModFix/>
          </a:blip>
          <a:srcRect/>
          <a:stretch/>
        </p:blipFill>
        <p:spPr>
          <a:xfrm>
            <a:off x="58675" y="4686650"/>
            <a:ext cx="8962999" cy="340275"/>
          </a:xfrm>
          <a:prstGeom prst="rect">
            <a:avLst/>
          </a:prstGeom>
          <a:noFill/>
          <a:ln>
            <a:noFill/>
          </a:ln>
        </p:spPr>
      </p:pic>
      <p:sp>
        <p:nvSpPr>
          <p:cNvPr id="265" name="Google Shape;265;p8"/>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subTitle" idx="1"/>
          </p:nvPr>
        </p:nvSpPr>
        <p:spPr>
          <a:xfrm>
            <a:off x="286275" y="1101950"/>
            <a:ext cx="8649000" cy="38253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Analysis and recommendations will be given based on a similar dataset that we would expect from White Rock. </a:t>
            </a:r>
            <a:endParaRPr sz="1700">
              <a:solidFill>
                <a:schemeClr val="dk1"/>
              </a:solidFill>
              <a:latin typeface="Reem Kufi"/>
              <a:ea typeface="Reem Kufi"/>
              <a:cs typeface="Reem Kufi"/>
              <a:sym typeface="Reem Kufi"/>
            </a:endParaRPr>
          </a:p>
          <a:p>
            <a:pPr marL="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336550" algn="just" rtl="0">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This is accompanied by investor demographics and their portfolio information. </a:t>
            </a:r>
            <a:endParaRPr sz="1700">
              <a:solidFill>
                <a:schemeClr val="dk1"/>
              </a:solidFill>
              <a:latin typeface="Reem Kufi"/>
              <a:ea typeface="Reem Kufi"/>
              <a:cs typeface="Reem Kufi"/>
              <a:sym typeface="Reem Kufi"/>
            </a:endParaRPr>
          </a:p>
          <a:p>
            <a:pPr marL="457200" lvl="0" indent="0" algn="just" rtl="0">
              <a:lnSpc>
                <a:spcPct val="100000"/>
              </a:lnSpc>
              <a:spcBef>
                <a:spcPts val="0"/>
              </a:spcBef>
              <a:spcAft>
                <a:spcPts val="0"/>
              </a:spcAft>
              <a:buSzPts val="1800"/>
              <a:buNone/>
            </a:pPr>
            <a:endParaRPr sz="1700">
              <a:solidFill>
                <a:schemeClr val="dk1"/>
              </a:solidFill>
              <a:latin typeface="Reem Kufi"/>
              <a:ea typeface="Reem Kufi"/>
              <a:cs typeface="Reem Kufi"/>
              <a:sym typeface="Reem Kufi"/>
            </a:endParaRPr>
          </a:p>
          <a:p>
            <a:pPr marL="457200" lvl="0" indent="-336550" algn="just" rtl="0">
              <a:lnSpc>
                <a:spcPct val="100000"/>
              </a:lnSpc>
              <a:spcBef>
                <a:spcPts val="0"/>
              </a:spcBef>
              <a:spcAft>
                <a:spcPts val="0"/>
              </a:spcAft>
              <a:buClr>
                <a:schemeClr val="dk1"/>
              </a:buClr>
              <a:buSzPts val="1700"/>
              <a:buFont typeface="Reem Kufi"/>
              <a:buChar char="●"/>
            </a:pPr>
            <a:r>
              <a:rPr lang="en" sz="1700">
                <a:solidFill>
                  <a:schemeClr val="dk1"/>
                </a:solidFill>
                <a:latin typeface="Reem Kufi"/>
                <a:ea typeface="Reem Kufi"/>
                <a:cs typeface="Reem Kufi"/>
                <a:sym typeface="Reem Kufi"/>
              </a:rPr>
              <a:t>Ensure that the models that we use will be relevant to White Rock. </a:t>
            </a:r>
            <a:endParaRPr sz="1700">
              <a:solidFill>
                <a:schemeClr val="dk1"/>
              </a:solidFill>
              <a:latin typeface="Reem Kufi"/>
              <a:ea typeface="Reem Kufi"/>
              <a:cs typeface="Reem Kufi"/>
              <a:sym typeface="Reem Kufi"/>
            </a:endParaRPr>
          </a:p>
        </p:txBody>
      </p:sp>
      <p:sp>
        <p:nvSpPr>
          <p:cNvPr id="271" name="Google Shape;271;p9"/>
          <p:cNvSpPr txBox="1">
            <a:spLocks noGrp="1"/>
          </p:cNvSpPr>
          <p:nvPr>
            <p:ph type="title"/>
          </p:nvPr>
        </p:nvSpPr>
        <p:spPr>
          <a:xfrm>
            <a:off x="1667900" y="374450"/>
            <a:ext cx="6466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Dataset Used</a:t>
            </a:r>
            <a:endParaRPr b="1"/>
          </a:p>
        </p:txBody>
      </p:sp>
      <p:pic>
        <p:nvPicPr>
          <p:cNvPr id="272" name="Google Shape;272;p9"/>
          <p:cNvPicPr preferRelativeResize="0"/>
          <p:nvPr/>
        </p:nvPicPr>
        <p:blipFill rotWithShape="1">
          <a:blip r:embed="rId3">
            <a:alphaModFix/>
          </a:blip>
          <a:srcRect/>
          <a:stretch/>
        </p:blipFill>
        <p:spPr>
          <a:xfrm>
            <a:off x="58675" y="4686650"/>
            <a:ext cx="8962999" cy="340275"/>
          </a:xfrm>
          <a:prstGeom prst="rect">
            <a:avLst/>
          </a:prstGeom>
          <a:noFill/>
          <a:ln>
            <a:noFill/>
          </a:ln>
        </p:spPr>
      </p:pic>
      <p:sp>
        <p:nvSpPr>
          <p:cNvPr id="273" name="Google Shape;273;p9"/>
          <p:cNvSpPr txBox="1"/>
          <p:nvPr/>
        </p:nvSpPr>
        <p:spPr>
          <a:xfrm>
            <a:off x="8429350" y="69900"/>
            <a:ext cx="639300" cy="2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eem Kufi"/>
                <a:ea typeface="Reem Kufi"/>
                <a:cs typeface="Reem Kufi"/>
                <a:sym typeface="Reem Kufi"/>
              </a:rPr>
              <a:t>Yuki</a:t>
            </a:r>
            <a:endParaRPr sz="1000" b="0" i="0" u="none" strike="noStrike" cap="none">
              <a:solidFill>
                <a:srgbClr val="000000"/>
              </a:solidFill>
              <a:latin typeface="Reem Kufi"/>
              <a:ea typeface="Reem Kufi"/>
              <a:cs typeface="Reem Kufi"/>
              <a:sym typeface="Reem Kufi"/>
            </a:endParaRPr>
          </a:p>
        </p:txBody>
      </p:sp>
      <p:pic>
        <p:nvPicPr>
          <p:cNvPr id="274" name="Google Shape;274;p9"/>
          <p:cNvPicPr preferRelativeResize="0"/>
          <p:nvPr/>
        </p:nvPicPr>
        <p:blipFill rotWithShape="1">
          <a:blip r:embed="rId4">
            <a:alphaModFix/>
          </a:blip>
          <a:srcRect/>
          <a:stretch/>
        </p:blipFill>
        <p:spPr>
          <a:xfrm>
            <a:off x="7008300" y="2553750"/>
            <a:ext cx="1920350" cy="1920350"/>
          </a:xfrm>
          <a:prstGeom prst="rect">
            <a:avLst/>
          </a:prstGeom>
          <a:noFill/>
          <a:ln>
            <a:noFill/>
          </a:ln>
        </p:spPr>
      </p:pic>
    </p:spTree>
  </p:cSld>
  <p:clrMapOvr>
    <a:masterClrMapping/>
  </p:clrMapOvr>
</p:sld>
</file>

<file path=ppt/theme/theme1.xml><?xml version="1.0" encoding="utf-8"?>
<a:theme xmlns:a="http://schemas.openxmlformats.org/drawingml/2006/main"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3193</Words>
  <Application>Microsoft Office PowerPoint</Application>
  <PresentationFormat>On-screen Show (16:9)</PresentationFormat>
  <Paragraphs>380</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Source Sans Pro</vt:lpstr>
      <vt:lpstr>Reem Kufi</vt:lpstr>
      <vt:lpstr>Arial</vt:lpstr>
      <vt:lpstr>Calibri</vt:lpstr>
      <vt:lpstr>Lora</vt:lpstr>
      <vt:lpstr>Simple Meeting by Slidesgo</vt:lpstr>
      <vt:lpstr>White Rock</vt:lpstr>
      <vt:lpstr>Content</vt:lpstr>
      <vt:lpstr>01</vt:lpstr>
      <vt:lpstr>Problem Statement</vt:lpstr>
      <vt:lpstr>Considerations</vt:lpstr>
      <vt:lpstr>Business Solutions</vt:lpstr>
      <vt:lpstr>Decision Making</vt:lpstr>
      <vt:lpstr>Business Solutions</vt:lpstr>
      <vt:lpstr>Dataset Used</vt:lpstr>
      <vt:lpstr>02</vt:lpstr>
      <vt:lpstr>Increasing Inflows - Mapping Relationships</vt:lpstr>
      <vt:lpstr>Insights</vt:lpstr>
      <vt:lpstr>Insights</vt:lpstr>
      <vt:lpstr>Action</vt:lpstr>
      <vt:lpstr>Limitations</vt:lpstr>
      <vt:lpstr>Increasing Inflows- Robo Advisors</vt:lpstr>
      <vt:lpstr>Increasing Inflows- Robo Advisors</vt:lpstr>
      <vt:lpstr>Benefits</vt:lpstr>
      <vt:lpstr>Costs</vt:lpstr>
      <vt:lpstr>Implementation Guidelines</vt:lpstr>
      <vt:lpstr>Planning</vt:lpstr>
      <vt:lpstr>Impact</vt:lpstr>
      <vt:lpstr>Decreasing Outflows- Identifying Churn</vt:lpstr>
      <vt:lpstr>Decreasing Outflows - Possible Explanations</vt:lpstr>
      <vt:lpstr>Decreasing Outflows - Possible Solutions</vt:lpstr>
      <vt:lpstr>Decreasing Outflows- Impact</vt:lpstr>
      <vt:lpstr>Things to note about Algorithmic Bias</vt:lpstr>
      <vt:lpstr>03</vt:lpstr>
      <vt:lpstr>Models</vt:lpstr>
      <vt:lpstr>CART</vt:lpstr>
      <vt:lpstr>CART</vt:lpstr>
      <vt:lpstr>Linear Regression Model</vt:lpstr>
      <vt:lpstr>Linear Regression Model</vt:lpstr>
      <vt:lpstr>04</vt:lpstr>
      <vt:lpstr>Summary</vt:lpstr>
      <vt:lpstr>Summary</vt:lpstr>
      <vt:lpstr>Summary</vt:lpstr>
      <vt:lpstr>Summary- Robo Advisors</vt:lpstr>
      <vt:lpstr>Summary- Reducing Outflows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Rock</dc:title>
  <dc:creator>Jarrel Kong</dc:creator>
  <cp:lastModifiedBy>#JARREL KONG KAI JIT#</cp:lastModifiedBy>
  <cp:revision>3</cp:revision>
  <dcterms:modified xsi:type="dcterms:W3CDTF">2020-11-04T09:37:57Z</dcterms:modified>
</cp:coreProperties>
</file>